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68" r:id="rId4"/>
    <p:sldId id="366" r:id="rId5"/>
    <p:sldId id="331" r:id="rId6"/>
    <p:sldId id="325" r:id="rId7"/>
    <p:sldId id="327" r:id="rId8"/>
    <p:sldId id="332" r:id="rId9"/>
    <p:sldId id="363" r:id="rId10"/>
    <p:sldId id="364" r:id="rId11"/>
    <p:sldId id="369" r:id="rId12"/>
    <p:sldId id="370" r:id="rId13"/>
    <p:sldId id="344" r:id="rId14"/>
    <p:sldId id="371" r:id="rId15"/>
    <p:sldId id="372" r:id="rId16"/>
    <p:sldId id="373" r:id="rId17"/>
    <p:sldId id="359" r:id="rId18"/>
    <p:sldId id="260" r:id="rId19"/>
  </p:sldIdLst>
  <p:sldSz cx="9144000" cy="6858000" type="screen4x3"/>
  <p:notesSz cx="6797675" cy="9928225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BdE Neue Helvetica 55 Roman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BdE Neue Helvetica 55 Roman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BdE Neue Helvetica 55 Roman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BdE Neue Helvetica 55 Roman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BdE Neue Helvetica 55 Roman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DEDEDE"/>
    <a:srgbClr val="E1E1E1"/>
    <a:srgbClr val="D9D9D9"/>
    <a:srgbClr val="C0C0C0"/>
    <a:srgbClr val="FFFF99"/>
    <a:srgbClr val="3366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22597" autoAdjust="0"/>
    <p:restoredTop sz="83039" autoAdjust="0"/>
  </p:normalViewPr>
  <p:slideViewPr>
    <p:cSldViewPr snapToObjects="1">
      <p:cViewPr varScale="1">
        <p:scale>
          <a:sx n="79" d="100"/>
          <a:sy n="79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notesViewPr>
    <p:cSldViewPr snapToObjects="1">
      <p:cViewPr varScale="1">
        <p:scale>
          <a:sx n="49" d="100"/>
          <a:sy n="49" d="100"/>
        </p:scale>
        <p:origin x="-1944" y="-102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A995A22-38BE-4C63-9296-3BF60E4F419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3" rIns="91704" bIns="45853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3" rIns="91704" bIns="4585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3" rIns="91704" bIns="458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3" rIns="91704" bIns="45853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04" tIns="45853" rIns="91704" bIns="45853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5CDBC8B-8527-4CE9-ACEC-E29A00D8174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A107B8-3AD3-4806-B8BC-76B7D5072AF6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F2CC1-5592-453F-8377-BF756E47D482}" type="slidenum">
              <a:rPr lang="es-ES_tradnl" smtClean="0"/>
              <a:pPr/>
              <a:t>10</a:t>
            </a:fld>
            <a:endParaRPr lang="es-ES_tradnl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mtClean="0"/>
              <a:t>BSI Statistics (balance sheet of the monetary financial institutions sector statistics)  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MIR Statistics (monetary financial institutions interest rate statistics)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E2FA0-E7DF-4CFB-B3AD-B9203C200A2D}" type="slidenum">
              <a:rPr lang="es-ES_tradnl" smtClean="0"/>
              <a:pPr/>
              <a:t>11</a:t>
            </a:fld>
            <a:endParaRPr lang="es-ES_tradnl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A41BC-E8AD-467D-A425-F0447157861D}" type="slidenum">
              <a:rPr lang="es-ES_tradnl" smtClean="0"/>
              <a:pPr/>
              <a:t>12</a:t>
            </a:fld>
            <a:endParaRPr lang="es-ES_tradnl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GB" sz="1400" dirty="0" smtClean="0"/>
              <a:t>Formula Validation</a:t>
            </a:r>
          </a:p>
          <a:p>
            <a:pPr>
              <a:buFontTx/>
              <a:buChar char="-"/>
            </a:pPr>
            <a:endParaRPr lang="en-GB" sz="1400" dirty="0" smtClean="0"/>
          </a:p>
          <a:p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81B8FB-B67F-41EC-99AF-D3C7DC96FE89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F2CC1-5592-453F-8377-BF756E47D482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smtClean="0"/>
              <a:t>BSI Statistics (balance sheet of the monetary financial institutions sector statistics)  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MIR Statistics (monetary financial institutions interest rate statistics)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3378C1-2AFD-48AD-A21A-74FC22E4952D}" type="slidenum">
              <a:rPr lang="es-ES_tradnl" smtClean="0"/>
              <a:pPr/>
              <a:t>17</a:t>
            </a:fld>
            <a:endParaRPr lang="es-ES_tradnl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Oceanic Flight 815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F43CFD-F053-4A5C-B60D-658972B85D98}" type="slidenum">
              <a:rPr lang="es-ES_tradnl" smtClean="0"/>
              <a:pPr>
                <a:defRPr/>
              </a:pPr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A107B8-3AD3-4806-B8BC-76B7D5072AF6}" type="slidenum">
              <a:rPr lang="es-ES_tradnl" smtClean="0"/>
              <a:pPr/>
              <a:t>3</a:t>
            </a:fld>
            <a:endParaRPr lang="es-ES_tradn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135414-B247-467F-B97A-50CCB881B44D}" type="slidenum">
              <a:rPr lang="es-ES_tradnl" smtClean="0"/>
              <a:pPr/>
              <a:t>4</a:t>
            </a:fld>
            <a:endParaRPr lang="es-ES_tradnl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A29A0A-197E-4246-B8F0-802F0B1EBC51}" type="slidenum">
              <a:rPr lang="es-ES_tradnl" smtClean="0"/>
              <a:pPr/>
              <a:t>5</a:t>
            </a:fld>
            <a:endParaRPr lang="es-ES_tradnl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endParaRPr lang="en-US" sz="9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42058-5DD5-4B77-B29A-F02AC7B44C74}" type="slidenum">
              <a:rPr lang="es-ES_tradnl" smtClean="0"/>
              <a:pPr/>
              <a:t>6</a:t>
            </a:fld>
            <a:endParaRPr lang="es-ES_tradnl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Commercial bank’s systems are debugged during the first reporting months !!!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8EA7A-FB35-468C-ABEC-5A3288E50C5B}" type="slidenum">
              <a:rPr lang="es-ES_tradnl" smtClean="0"/>
              <a:pPr/>
              <a:t>7</a:t>
            </a:fld>
            <a:endParaRPr lang="es-ES_tradnl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25CE2-03BD-453F-84F3-BBC07913FD42}" type="slidenum">
              <a:rPr lang="es-ES_tradnl" smtClean="0"/>
              <a:pPr/>
              <a:t>8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B61D8A-2A70-4C1C-8244-3481D411BBF6}" type="slidenum">
              <a:rPr lang="es-ES_tradnl" smtClean="0"/>
              <a:pPr/>
              <a:t>9</a:t>
            </a:fld>
            <a:endParaRPr lang="es-ES_tradnl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323850" y="6172200"/>
            <a:ext cx="4876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1200" b="0" dirty="0"/>
              <a:t>Information </a:t>
            </a:r>
            <a:r>
              <a:rPr lang="en-GB" sz="1200" b="0" dirty="0" smtClean="0"/>
              <a:t>Systems</a:t>
            </a:r>
            <a:endParaRPr lang="en-GB" sz="1200" b="0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23850" y="1981200"/>
            <a:ext cx="7924800" cy="4049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ts val="25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B94105"/>
                </a:solidFill>
              </a:rPr>
              <a:t>Finance track: Banking</a:t>
            </a:r>
          </a:p>
          <a:p>
            <a:pPr eaLnBrk="0" hangingPunct="0">
              <a:lnSpc>
                <a:spcPts val="2500"/>
              </a:lnSpc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B94105"/>
                </a:solidFill>
              </a:rPr>
              <a:t>XBRL</a:t>
            </a:r>
            <a:r>
              <a:rPr lang="en-US" sz="2800" baseline="0" dirty="0" smtClean="0">
                <a:solidFill>
                  <a:srgbClr val="B94105"/>
                </a:solidFill>
              </a:rPr>
              <a:t> </a:t>
            </a:r>
            <a:r>
              <a:rPr lang="en-US" sz="2800" baseline="0" dirty="0" smtClean="0">
                <a:solidFill>
                  <a:srgbClr val="B94105"/>
                </a:solidFill>
              </a:rPr>
              <a:t>reporting process at </a:t>
            </a:r>
            <a:r>
              <a:rPr lang="en-US" sz="2800" baseline="0" dirty="0" err="1" smtClean="0">
                <a:solidFill>
                  <a:srgbClr val="B94105"/>
                </a:solidFill>
              </a:rPr>
              <a:t>Banco</a:t>
            </a:r>
            <a:r>
              <a:rPr lang="en-US" sz="2800" baseline="0" dirty="0" smtClean="0">
                <a:solidFill>
                  <a:srgbClr val="B94105"/>
                </a:solidFill>
              </a:rPr>
              <a:t> de España</a:t>
            </a:r>
            <a:endParaRPr lang="en-US" sz="2800" dirty="0">
              <a:solidFill>
                <a:srgbClr val="B94105"/>
              </a:solidFill>
            </a:endParaRPr>
          </a:p>
          <a:p>
            <a:pPr eaLnBrk="0" hangingPunct="0">
              <a:lnSpc>
                <a:spcPts val="2500"/>
              </a:lnSpc>
              <a:spcBef>
                <a:spcPct val="50000"/>
              </a:spcBef>
              <a:defRPr/>
            </a:pPr>
            <a:endParaRPr lang="es-ES_tradnl" sz="1800" dirty="0" smtClean="0"/>
          </a:p>
          <a:p>
            <a:pPr eaLnBrk="0" hangingPunct="0">
              <a:lnSpc>
                <a:spcPts val="2500"/>
              </a:lnSpc>
              <a:spcBef>
                <a:spcPct val="50000"/>
              </a:spcBef>
              <a:defRPr/>
            </a:pPr>
            <a:r>
              <a:rPr lang="es-ES_tradnl" sz="1800" dirty="0" smtClean="0"/>
              <a:t>Víctor </a:t>
            </a:r>
            <a:r>
              <a:rPr lang="es-ES_tradnl" sz="1800" dirty="0"/>
              <a:t>Morilla</a:t>
            </a:r>
          </a:p>
          <a:p>
            <a:pPr eaLnBrk="0" hangingPunct="0">
              <a:lnSpc>
                <a:spcPts val="2500"/>
              </a:lnSpc>
              <a:spcBef>
                <a:spcPct val="50000"/>
              </a:spcBef>
              <a:defRPr/>
            </a:pPr>
            <a:r>
              <a:rPr lang="es-ES_tradnl" sz="1800" b="0" dirty="0"/>
              <a:t>IT </a:t>
            </a:r>
            <a:r>
              <a:rPr lang="es-ES_tradnl" sz="1800" b="0" dirty="0" err="1"/>
              <a:t>Specialist</a:t>
            </a:r>
            <a:endParaRPr lang="es-ES_tradnl" sz="1800" b="0" dirty="0"/>
          </a:p>
          <a:p>
            <a:pPr eaLnBrk="0" hangingPunct="0">
              <a:lnSpc>
                <a:spcPts val="600"/>
              </a:lnSpc>
              <a:spcBef>
                <a:spcPct val="50000"/>
              </a:spcBef>
              <a:defRPr/>
            </a:pPr>
            <a:endParaRPr lang="es-ES_tradnl" sz="1800" b="0" dirty="0"/>
          </a:p>
          <a:p>
            <a:pPr eaLnBrk="0" hangingPunct="0">
              <a:lnSpc>
                <a:spcPts val="600"/>
              </a:lnSpc>
              <a:spcBef>
                <a:spcPct val="50000"/>
              </a:spcBef>
              <a:defRPr/>
            </a:pPr>
            <a:endParaRPr lang="es-ES_tradnl" sz="1800" b="0" dirty="0"/>
          </a:p>
          <a:p>
            <a:pPr eaLnBrk="0" hangingPunct="0">
              <a:spcBef>
                <a:spcPct val="50000"/>
              </a:spcBef>
              <a:spcAft>
                <a:spcPct val="40000"/>
              </a:spcAft>
              <a:defRPr/>
            </a:pPr>
            <a:r>
              <a:rPr lang="en-US" sz="1600" b="0" dirty="0" smtClean="0"/>
              <a:t>20</a:t>
            </a:r>
            <a:r>
              <a:rPr lang="en-US" sz="1600" b="0" baseline="30000" dirty="0" smtClean="0"/>
              <a:t>th</a:t>
            </a:r>
            <a:r>
              <a:rPr lang="en-US" sz="1600" b="0" dirty="0" smtClean="0"/>
              <a:t> XBRL International Conference </a:t>
            </a:r>
            <a:endParaRPr lang="en-US" sz="1600" b="0" dirty="0"/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defRPr/>
            </a:pPr>
            <a:endParaRPr lang="es-ES_tradnl" sz="1100" b="0" dirty="0"/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lang="es-ES_tradnl" sz="1100" b="0" dirty="0" smtClean="0"/>
              <a:t>Rome</a:t>
            </a:r>
            <a:endParaRPr lang="es-ES_tradnl" sz="1100" b="0" dirty="0"/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100" b="0" dirty="0" smtClean="0"/>
              <a:t>21 April 2010</a:t>
            </a:r>
            <a:endParaRPr lang="en-GB" sz="1100" b="0" dirty="0"/>
          </a:p>
          <a:p>
            <a:pPr eaLnBrk="0" hangingPunct="0">
              <a:lnSpc>
                <a:spcPts val="600"/>
              </a:lnSpc>
              <a:spcBef>
                <a:spcPct val="50000"/>
              </a:spcBef>
              <a:defRPr/>
            </a:pPr>
            <a:endParaRPr lang="en-GB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5E8C6-1F09-46A2-A964-049027EFD02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38938" y="111125"/>
            <a:ext cx="2168525" cy="59404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31775" y="111125"/>
            <a:ext cx="6354763" cy="59404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EA2B9-D906-41A1-BB76-F1670CFD985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E0E2-7358-4CCD-8E64-93DA004C3B2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CF2EB-95B1-4A9A-9901-E3FC3B2C27C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31788" y="1484313"/>
            <a:ext cx="4211637" cy="4567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95825" y="1484313"/>
            <a:ext cx="4211638" cy="4567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F36E4-2968-4163-809D-96DA7B0DE2D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42FB-7E41-4BFF-B8FD-8360E173010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5DDFE-8E23-4000-BFD9-0B610C4A035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79E27-2F24-4B06-BB36-A614992342F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03F12-7D45-4075-83DA-BE7D726B589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12E65-8F07-4FCF-BACA-E45DFFC167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6232525"/>
          </a:xfrm>
          <a:prstGeom prst="rect">
            <a:avLst/>
          </a:prstGeom>
          <a:solidFill>
            <a:srgbClr val="DEDED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11125"/>
            <a:ext cx="59277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TÍTULO DE LA DIAPOSITIVA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1788" y="1484313"/>
            <a:ext cx="8575675" cy="456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4350" y="6400800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58585"/>
                </a:solidFill>
              </a:defRPr>
            </a:lvl1pPr>
          </a:lstStyle>
          <a:p>
            <a:pPr>
              <a:defRPr/>
            </a:pPr>
            <a:fld id="{07AB326D-E232-4E8F-AC15-6B3384B5EAE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48400" y="-12700"/>
            <a:ext cx="2895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36538" y="6527800"/>
            <a:ext cx="56769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s-ES_tradnl" sz="1000" b="0" dirty="0">
                <a:solidFill>
                  <a:srgbClr val="858585"/>
                </a:solidFill>
              </a:rPr>
              <a:t>INFORMATION </a:t>
            </a:r>
            <a:r>
              <a:rPr lang="es-ES_tradnl" sz="1000" b="0" dirty="0" smtClean="0">
                <a:solidFill>
                  <a:srgbClr val="858585"/>
                </a:solidFill>
              </a:rPr>
              <a:t>SYSTEMS</a:t>
            </a:r>
            <a:endParaRPr lang="es-ES_tradnl" sz="1000" b="0" dirty="0">
              <a:solidFill>
                <a:srgbClr val="858585"/>
              </a:solidFill>
            </a:endParaRPr>
          </a:p>
        </p:txBody>
      </p:sp>
      <p:pic>
        <p:nvPicPr>
          <p:cNvPr id="1032" name="Picture 23" descr="LOGO_1_300_Trans_Gri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7663" y="6380163"/>
            <a:ext cx="1363662" cy="14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b="1">
          <a:solidFill>
            <a:srgbClr val="B35C48"/>
          </a:solidFill>
          <a:latin typeface="BdE Neue Helvetica 55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Font typeface="Wingdings" pitchFamily="2" charset="2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38163" indent="-3175" algn="l" rtl="0" eaLnBrk="0" fontAlgn="base" hangingPunct="0">
        <a:spcBef>
          <a:spcPct val="20000"/>
        </a:spcBef>
        <a:spcAft>
          <a:spcPct val="0"/>
        </a:spcAft>
        <a:buClr>
          <a:srgbClr val="666666"/>
        </a:buClr>
        <a:buFont typeface="Arial" charset="0"/>
        <a:defRPr>
          <a:solidFill>
            <a:srgbClr val="B35C48"/>
          </a:solidFill>
          <a:latin typeface="+mn-lt"/>
        </a:defRPr>
      </a:lvl2pPr>
      <a:lvl3pPr marL="989013" indent="11113" algn="l" rtl="0" eaLnBrk="0" fontAlgn="base" hangingPunct="0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3pPr>
      <a:lvl4pPr marL="1430338" indent="7938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1882775" indent="-3175" algn="l" rtl="0" eaLnBrk="0" fontAlgn="base" hangingPunct="0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5pPr>
      <a:lvl6pPr marL="2339975" indent="-3175" algn="l" rtl="0" fontAlgn="base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6pPr>
      <a:lvl7pPr marL="2797175" indent="-3175" algn="l" rtl="0" fontAlgn="base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7pPr>
      <a:lvl8pPr marL="3254375" indent="-3175" algn="l" rtl="0" fontAlgn="base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8pPr>
      <a:lvl9pPr marL="3711575" indent="-3175" algn="l" rtl="0" fontAlgn="base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48400" y="0"/>
            <a:ext cx="2895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57188" y="6278563"/>
            <a:ext cx="487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1200" b="0">
                <a:solidFill>
                  <a:srgbClr val="858585"/>
                </a:solidFill>
              </a:rPr>
              <a:t>Information Systems and Processes</a:t>
            </a:r>
            <a:endParaRPr lang="en-GB" sz="1200" b="0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58775" y="192405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s-ES_tradnl" sz="2800" b="0"/>
              <a:t>THANKS FOR YOUR ATTENTION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381000" y="1649413"/>
            <a:ext cx="58610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s-ES_tradnl" sz="1200" b="0">
                <a:solidFill>
                  <a:srgbClr val="858585"/>
                </a:solidFill>
              </a:rPr>
              <a:t>Víctor Morilla (victor.morilla@bde.es)</a:t>
            </a:r>
            <a:endParaRPr lang="es-ES_tradnl" sz="1200" b="0"/>
          </a:p>
        </p:txBody>
      </p:sp>
      <p:pic>
        <p:nvPicPr>
          <p:cNvPr id="2054" name="Picture 16" descr="LOGO_1_300_Trans_Gri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3746500"/>
            <a:ext cx="19621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5588" y="4440238"/>
            <a:ext cx="1039812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4"/>
          <p:cNvSpPr txBox="1">
            <a:spLocks noChangeArrowheads="1"/>
          </p:cNvSpPr>
          <p:nvPr/>
        </p:nvSpPr>
        <p:spPr bwMode="auto">
          <a:xfrm>
            <a:off x="3082925" y="4546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0FA6C4-F5F4-4704-9988-AB185B1856CE}" type="slidenum">
              <a:rPr lang="es-ES_tradnl" smtClean="0"/>
              <a:pPr/>
              <a:t>10</a:t>
            </a:fld>
            <a:endParaRPr lang="es-ES_tradnl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XBRL Projects</a:t>
            </a:r>
            <a:endParaRPr lang="es-ES_tradnl" smtClean="0"/>
          </a:p>
        </p:txBody>
      </p:sp>
      <p:sp>
        <p:nvSpPr>
          <p:cNvPr id="53259" name="Oval 20"/>
          <p:cNvSpPr>
            <a:spLocks noChangeArrowheads="1"/>
          </p:cNvSpPr>
          <p:nvPr/>
        </p:nvSpPr>
        <p:spPr bwMode="auto">
          <a:xfrm>
            <a:off x="628650" y="4684713"/>
            <a:ext cx="1177925" cy="82073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Appraisal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Companies</a:t>
            </a:r>
          </a:p>
        </p:txBody>
      </p:sp>
      <p:sp>
        <p:nvSpPr>
          <p:cNvPr id="53265" name="Oval 28"/>
          <p:cNvSpPr>
            <a:spLocks noChangeArrowheads="1"/>
          </p:cNvSpPr>
          <p:nvPr/>
        </p:nvSpPr>
        <p:spPr bwMode="auto">
          <a:xfrm>
            <a:off x="3443288" y="3228975"/>
            <a:ext cx="1704975" cy="107791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Solvency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Information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(COREP)</a:t>
            </a:r>
          </a:p>
        </p:txBody>
      </p:sp>
      <p:sp>
        <p:nvSpPr>
          <p:cNvPr id="12294" name="Text Box 30"/>
          <p:cNvSpPr txBox="1">
            <a:spLocks noChangeArrowheads="1"/>
          </p:cNvSpPr>
          <p:nvPr/>
        </p:nvSpPr>
        <p:spPr bwMode="auto">
          <a:xfrm>
            <a:off x="184150" y="3752850"/>
            <a:ext cx="1454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&gt; 50</a:t>
            </a:r>
          </a:p>
          <a:p>
            <a:r>
              <a:rPr lang="en-US" sz="1000">
                <a:cs typeface="Arial" charset="0"/>
              </a:rPr>
              <a:t>Nº Filings/year: &gt; 200</a:t>
            </a:r>
          </a:p>
          <a:p>
            <a:r>
              <a:rPr lang="en-US" sz="1000">
                <a:cs typeface="Arial" charset="0"/>
              </a:rPr>
              <a:t>Nº Concepts: &gt; 950</a:t>
            </a:r>
          </a:p>
        </p:txBody>
      </p:sp>
      <p:sp>
        <p:nvSpPr>
          <p:cNvPr id="12295" name="Text Box 31"/>
          <p:cNvSpPr txBox="1">
            <a:spLocks noChangeArrowheads="1"/>
          </p:cNvSpPr>
          <p:nvPr/>
        </p:nvSpPr>
        <p:spPr bwMode="auto">
          <a:xfrm>
            <a:off x="1008063" y="2871788"/>
            <a:ext cx="15240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&gt; 300</a:t>
            </a:r>
          </a:p>
          <a:p>
            <a:r>
              <a:rPr lang="en-US" sz="1000">
                <a:cs typeface="Arial" charset="0"/>
              </a:rPr>
              <a:t>Nº Filings/year: &gt; 7000</a:t>
            </a:r>
          </a:p>
          <a:p>
            <a:r>
              <a:rPr lang="en-US" sz="1000">
                <a:cs typeface="Arial" charset="0"/>
              </a:rPr>
              <a:t>Nº Concepts: &gt; 650</a:t>
            </a:r>
          </a:p>
        </p:txBody>
      </p:sp>
      <p:sp>
        <p:nvSpPr>
          <p:cNvPr id="12296" name="Text Box 33"/>
          <p:cNvSpPr txBox="1">
            <a:spLocks noChangeArrowheads="1"/>
          </p:cNvSpPr>
          <p:nvPr/>
        </p:nvSpPr>
        <p:spPr bwMode="auto">
          <a:xfrm>
            <a:off x="2814638" y="2133600"/>
            <a:ext cx="1746250" cy="1036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</a:t>
            </a:r>
            <a:r>
              <a:rPr lang="en-US" sz="1200">
                <a:cs typeface="Arial" charset="0"/>
              </a:rPr>
              <a:t>&gt; </a:t>
            </a:r>
            <a:r>
              <a:rPr lang="en-US" sz="1000">
                <a:cs typeface="Arial" charset="0"/>
              </a:rPr>
              <a:t>300</a:t>
            </a:r>
          </a:p>
          <a:p>
            <a:r>
              <a:rPr lang="en-US" sz="1000">
                <a:cs typeface="Arial" charset="0"/>
              </a:rPr>
              <a:t>Nº Filings/year: ~1000</a:t>
            </a:r>
          </a:p>
          <a:p>
            <a:r>
              <a:rPr lang="en-US" sz="1000">
                <a:cs typeface="Arial" charset="0"/>
              </a:rPr>
              <a:t>Nº Concepts (EU): ~ 950</a:t>
            </a:r>
          </a:p>
          <a:p>
            <a:r>
              <a:rPr lang="en-US" sz="1000">
                <a:cs typeface="Arial" charset="0"/>
              </a:rPr>
              <a:t>Nº Dimensions (EU):  22</a:t>
            </a:r>
          </a:p>
          <a:p>
            <a:r>
              <a:rPr lang="en-US" sz="1000">
                <a:cs typeface="Arial" charset="0"/>
              </a:rPr>
              <a:t>Add. Concepts (ES): ~ 553</a:t>
            </a:r>
          </a:p>
          <a:p>
            <a:r>
              <a:rPr lang="en-US" sz="1000">
                <a:cs typeface="Arial" charset="0"/>
              </a:rPr>
              <a:t>Add. Dimensions (ES): 8</a:t>
            </a:r>
          </a:p>
        </p:txBody>
      </p:sp>
      <p:cxnSp>
        <p:nvCxnSpPr>
          <p:cNvPr id="12297" name="AutoShape 35"/>
          <p:cNvCxnSpPr>
            <a:cxnSpLocks noChangeShapeType="1"/>
            <a:stCxn id="12294" idx="2"/>
            <a:endCxn id="53259" idx="1"/>
          </p:cNvCxnSpPr>
          <p:nvPr/>
        </p:nvCxnSpPr>
        <p:spPr bwMode="auto">
          <a:xfrm rot="5400000">
            <a:off x="604838" y="4498975"/>
            <a:ext cx="503238" cy="109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98" name="AutoShape 36"/>
          <p:cNvCxnSpPr>
            <a:cxnSpLocks noChangeShapeType="1"/>
            <a:stCxn id="12295" idx="2"/>
            <a:endCxn id="53263" idx="1"/>
          </p:cNvCxnSpPr>
          <p:nvPr/>
        </p:nvCxnSpPr>
        <p:spPr bwMode="auto">
          <a:xfrm rot="16200000" flipH="1">
            <a:off x="1535907" y="3655219"/>
            <a:ext cx="590550" cy="122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99" name="AutoShape 38"/>
          <p:cNvCxnSpPr>
            <a:cxnSpLocks noChangeShapeType="1"/>
            <a:stCxn id="12296" idx="2"/>
            <a:endCxn id="53265" idx="1"/>
          </p:cNvCxnSpPr>
          <p:nvPr/>
        </p:nvCxnSpPr>
        <p:spPr bwMode="auto">
          <a:xfrm rot="16200000" flipH="1">
            <a:off x="3582194" y="3275807"/>
            <a:ext cx="21590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3281" name="Oval 29"/>
          <p:cNvSpPr>
            <a:spLocks noChangeArrowheads="1"/>
          </p:cNvSpPr>
          <p:nvPr/>
        </p:nvSpPr>
        <p:spPr bwMode="auto">
          <a:xfrm>
            <a:off x="4845050" y="2709863"/>
            <a:ext cx="1601788" cy="87788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1200" dirty="0" err="1">
                <a:cs typeface="Arial" charset="0"/>
              </a:rPr>
              <a:t>Sectorial</a:t>
            </a:r>
            <a:endParaRPr lang="en-GB" sz="1200" dirty="0">
              <a:cs typeface="Arial" charset="0"/>
            </a:endParaRP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Statements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(FINREP)</a:t>
            </a:r>
          </a:p>
        </p:txBody>
      </p:sp>
      <p:sp>
        <p:nvSpPr>
          <p:cNvPr id="12301" name="Text Box 34"/>
          <p:cNvSpPr txBox="1">
            <a:spLocks noChangeArrowheads="1"/>
          </p:cNvSpPr>
          <p:nvPr/>
        </p:nvSpPr>
        <p:spPr bwMode="auto">
          <a:xfrm>
            <a:off x="4308475" y="1773238"/>
            <a:ext cx="172402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</a:t>
            </a:r>
            <a:r>
              <a:rPr lang="en-US" sz="1200">
                <a:cs typeface="Arial" charset="0"/>
              </a:rPr>
              <a:t>&gt; </a:t>
            </a:r>
            <a:r>
              <a:rPr lang="en-US" sz="1000">
                <a:cs typeface="Arial" charset="0"/>
              </a:rPr>
              <a:t>300</a:t>
            </a:r>
          </a:p>
          <a:p>
            <a:r>
              <a:rPr lang="en-US" sz="1000">
                <a:cs typeface="Arial" charset="0"/>
              </a:rPr>
              <a:t>Nº Concepts (EU): ~ 1.700</a:t>
            </a:r>
          </a:p>
          <a:p>
            <a:r>
              <a:rPr lang="en-US" sz="1000">
                <a:cs typeface="Arial" charset="0"/>
              </a:rPr>
              <a:t>Nº Dimensions (EU):  12</a:t>
            </a:r>
          </a:p>
        </p:txBody>
      </p:sp>
      <p:cxnSp>
        <p:nvCxnSpPr>
          <p:cNvPr id="12302" name="AutoShape 39"/>
          <p:cNvCxnSpPr>
            <a:cxnSpLocks noChangeShapeType="1"/>
            <a:stCxn id="12301" idx="2"/>
            <a:endCxn id="53281" idx="0"/>
          </p:cNvCxnSpPr>
          <p:nvPr/>
        </p:nvCxnSpPr>
        <p:spPr bwMode="auto">
          <a:xfrm rot="16200000" flipH="1">
            <a:off x="5229225" y="2293938"/>
            <a:ext cx="357188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3275" name="Rectangle 40"/>
          <p:cNvSpPr>
            <a:spLocks noChangeArrowheads="1"/>
          </p:cNvSpPr>
          <p:nvPr/>
        </p:nvSpPr>
        <p:spPr bwMode="auto">
          <a:xfrm>
            <a:off x="468313" y="981075"/>
            <a:ext cx="179387" cy="1793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2304" name="Text Box 42"/>
          <p:cNvSpPr txBox="1">
            <a:spLocks noChangeArrowheads="1"/>
          </p:cNvSpPr>
          <p:nvPr/>
        </p:nvSpPr>
        <p:spPr bwMode="auto">
          <a:xfrm>
            <a:off x="684213" y="909638"/>
            <a:ext cx="20970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0"/>
              <a:t>Taxonomy development</a:t>
            </a:r>
          </a:p>
        </p:txBody>
      </p:sp>
      <p:sp>
        <p:nvSpPr>
          <p:cNvPr id="12305" name="Line 3"/>
          <p:cNvSpPr>
            <a:spLocks noChangeShapeType="1"/>
          </p:cNvSpPr>
          <p:nvPr/>
        </p:nvSpPr>
        <p:spPr bwMode="auto">
          <a:xfrm>
            <a:off x="320675" y="6049963"/>
            <a:ext cx="851217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306" name="Line 4"/>
          <p:cNvSpPr>
            <a:spLocks noChangeShapeType="1"/>
          </p:cNvSpPr>
          <p:nvPr/>
        </p:nvSpPr>
        <p:spPr bwMode="auto">
          <a:xfrm>
            <a:off x="301625" y="5735638"/>
            <a:ext cx="8529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66713" y="5602288"/>
            <a:ext cx="520700" cy="536575"/>
            <a:chOff x="260" y="3476"/>
            <a:chExt cx="328" cy="338"/>
          </a:xfrm>
        </p:grpSpPr>
        <p:sp>
          <p:nvSpPr>
            <p:cNvPr id="12335" name="Line 6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36" name="Text Box 7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2004</a:t>
              </a:r>
            </a:p>
          </p:txBody>
        </p:sp>
      </p:grpSp>
      <p:sp>
        <p:nvSpPr>
          <p:cNvPr id="53263" name="Oval 26"/>
          <p:cNvSpPr>
            <a:spLocks noChangeArrowheads="1"/>
          </p:cNvSpPr>
          <p:nvPr/>
        </p:nvSpPr>
        <p:spPr bwMode="auto">
          <a:xfrm>
            <a:off x="1671638" y="3883025"/>
            <a:ext cx="1511300" cy="8778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Public Statements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(IFRS)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552700" y="5602288"/>
            <a:ext cx="520700" cy="536575"/>
            <a:chOff x="260" y="3476"/>
            <a:chExt cx="328" cy="338"/>
          </a:xfrm>
        </p:grpSpPr>
        <p:sp>
          <p:nvSpPr>
            <p:cNvPr id="12333" name="Line 12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34" name="Text Box 13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2006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706938" y="5602288"/>
            <a:ext cx="520700" cy="536575"/>
            <a:chOff x="260" y="3476"/>
            <a:chExt cx="328" cy="338"/>
          </a:xfrm>
        </p:grpSpPr>
        <p:sp>
          <p:nvSpPr>
            <p:cNvPr id="12331" name="Line 15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32" name="Text Box 16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2008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783263" y="5602288"/>
            <a:ext cx="520700" cy="536575"/>
            <a:chOff x="260" y="3476"/>
            <a:chExt cx="328" cy="338"/>
          </a:xfrm>
        </p:grpSpPr>
        <p:sp>
          <p:nvSpPr>
            <p:cNvPr id="12329" name="Line 18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30" name="Text Box 19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2009</a:t>
              </a: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629025" y="5602288"/>
            <a:ext cx="520700" cy="536575"/>
            <a:chOff x="260" y="3476"/>
            <a:chExt cx="328" cy="338"/>
          </a:xfrm>
        </p:grpSpPr>
        <p:sp>
          <p:nvSpPr>
            <p:cNvPr id="12327" name="Line 24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28" name="Text Box 25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2007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6859588" y="5602288"/>
            <a:ext cx="520700" cy="536575"/>
            <a:chOff x="260" y="3476"/>
            <a:chExt cx="328" cy="338"/>
          </a:xfrm>
        </p:grpSpPr>
        <p:sp>
          <p:nvSpPr>
            <p:cNvPr id="12325" name="Line 18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26" name="Text Box 19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2010</a:t>
              </a:r>
            </a:p>
          </p:txBody>
        </p:sp>
      </p:grp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7935913" y="5602288"/>
            <a:ext cx="520700" cy="536575"/>
            <a:chOff x="260" y="3476"/>
            <a:chExt cx="328" cy="338"/>
          </a:xfrm>
        </p:grpSpPr>
        <p:sp>
          <p:nvSpPr>
            <p:cNvPr id="12323" name="Line 18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24" name="Text Box 19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2011</a:t>
              </a:r>
            </a:p>
          </p:txBody>
        </p:sp>
      </p:grp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1465263" y="5580063"/>
            <a:ext cx="520700" cy="536575"/>
            <a:chOff x="260" y="3476"/>
            <a:chExt cx="328" cy="338"/>
          </a:xfrm>
        </p:grpSpPr>
        <p:sp>
          <p:nvSpPr>
            <p:cNvPr id="12321" name="Line 12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22" name="Text Box 13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2005</a:t>
              </a:r>
            </a:p>
          </p:txBody>
        </p:sp>
      </p:grpSp>
      <p:sp>
        <p:nvSpPr>
          <p:cNvPr id="96" name="Oval 29"/>
          <p:cNvSpPr>
            <a:spLocks noChangeArrowheads="1"/>
          </p:cNvSpPr>
          <p:nvPr/>
        </p:nvSpPr>
        <p:spPr bwMode="auto">
          <a:xfrm>
            <a:off x="6164263" y="1993900"/>
            <a:ext cx="1438275" cy="8778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Mutual guarantee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Exchange offices</a:t>
            </a:r>
          </a:p>
        </p:txBody>
      </p:sp>
      <p:sp>
        <p:nvSpPr>
          <p:cNvPr id="12317" name="Text Box 32"/>
          <p:cNvSpPr txBox="1">
            <a:spLocks noChangeArrowheads="1"/>
          </p:cNvSpPr>
          <p:nvPr/>
        </p:nvSpPr>
        <p:spPr bwMode="auto">
          <a:xfrm>
            <a:off x="5618163" y="1252538"/>
            <a:ext cx="166687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>
                <a:cs typeface="Arial" charset="0"/>
              </a:rPr>
              <a:t>Nº Participants: &gt; 300</a:t>
            </a:r>
          </a:p>
          <a:p>
            <a:r>
              <a:rPr lang="en-GB" sz="1000">
                <a:cs typeface="Arial" charset="0"/>
              </a:rPr>
              <a:t>Nº Filings / year: &gt; 1000</a:t>
            </a:r>
          </a:p>
        </p:txBody>
      </p:sp>
      <p:cxnSp>
        <p:nvCxnSpPr>
          <p:cNvPr id="12318" name="AutoShape 39"/>
          <p:cNvCxnSpPr>
            <a:cxnSpLocks noChangeShapeType="1"/>
            <a:stCxn id="12317" idx="2"/>
            <a:endCxn id="96" idx="0"/>
          </p:cNvCxnSpPr>
          <p:nvPr/>
        </p:nvCxnSpPr>
        <p:spPr bwMode="auto">
          <a:xfrm rot="16200000" flipH="1">
            <a:off x="6496844" y="1607344"/>
            <a:ext cx="341312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0" name="Oval 29"/>
          <p:cNvSpPr>
            <a:spLocks noChangeArrowheads="1"/>
          </p:cNvSpPr>
          <p:nvPr/>
        </p:nvSpPr>
        <p:spPr bwMode="auto">
          <a:xfrm>
            <a:off x="7891463" y="687388"/>
            <a:ext cx="1601787" cy="109696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_tradnl" sz="1200" dirty="0">
                <a:cs typeface="Arial" charset="0"/>
              </a:rPr>
              <a:t>FINREP 2012</a:t>
            </a:r>
          </a:p>
          <a:p>
            <a:pPr algn="ctr">
              <a:defRPr/>
            </a:pPr>
            <a:r>
              <a:rPr lang="es-ES_tradnl" sz="1200" dirty="0">
                <a:cs typeface="Arial" charset="0"/>
              </a:rPr>
              <a:t>COREP 2012</a:t>
            </a:r>
          </a:p>
        </p:txBody>
      </p:sp>
      <p:sp>
        <p:nvSpPr>
          <p:cNvPr id="109" name="Oval 29"/>
          <p:cNvSpPr>
            <a:spLocks noChangeArrowheads="1"/>
          </p:cNvSpPr>
          <p:nvPr/>
        </p:nvSpPr>
        <p:spPr bwMode="auto">
          <a:xfrm>
            <a:off x="7180263" y="1444625"/>
            <a:ext cx="1417637" cy="8159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_tradnl" sz="1200" dirty="0">
                <a:cs typeface="Arial" charset="0"/>
              </a:rPr>
              <a:t>ECB BSI and MRI</a:t>
            </a:r>
          </a:p>
          <a:p>
            <a:pPr algn="ctr">
              <a:defRPr/>
            </a:pPr>
            <a:r>
              <a:rPr lang="en-GB" sz="1200" dirty="0">
                <a:cs typeface="Arial" charset="0"/>
              </a:rPr>
              <a:t>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8393B3A-AFD0-4DF7-8F90-A39A1548FB08}" type="slidenum">
              <a:rPr lang="es-ES_tradnl" smtClean="0"/>
              <a:pPr/>
              <a:t>11</a:t>
            </a:fld>
            <a:endParaRPr lang="es-ES_tradnl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XBRL Projects</a:t>
            </a:r>
            <a:endParaRPr lang="es-ES_tradnl" smtClean="0"/>
          </a:p>
        </p:txBody>
      </p:sp>
      <p:sp>
        <p:nvSpPr>
          <p:cNvPr id="53259" name="Oval 20"/>
          <p:cNvSpPr>
            <a:spLocks noChangeArrowheads="1"/>
          </p:cNvSpPr>
          <p:nvPr/>
        </p:nvSpPr>
        <p:spPr bwMode="auto">
          <a:xfrm>
            <a:off x="628650" y="4684713"/>
            <a:ext cx="1177925" cy="82073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Appraisal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Companies</a:t>
            </a:r>
          </a:p>
        </p:txBody>
      </p:sp>
      <p:sp>
        <p:nvSpPr>
          <p:cNvPr id="53265" name="Oval 28"/>
          <p:cNvSpPr>
            <a:spLocks noChangeArrowheads="1"/>
          </p:cNvSpPr>
          <p:nvPr/>
        </p:nvSpPr>
        <p:spPr bwMode="auto">
          <a:xfrm>
            <a:off x="3443288" y="3228975"/>
            <a:ext cx="1704975" cy="107791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Solvency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Information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(COREP)</a:t>
            </a:r>
          </a:p>
        </p:txBody>
      </p:sp>
      <p:sp>
        <p:nvSpPr>
          <p:cNvPr id="13318" name="Text Box 30"/>
          <p:cNvSpPr txBox="1">
            <a:spLocks noChangeArrowheads="1"/>
          </p:cNvSpPr>
          <p:nvPr/>
        </p:nvSpPr>
        <p:spPr bwMode="auto">
          <a:xfrm>
            <a:off x="184150" y="3752850"/>
            <a:ext cx="1454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&gt; 50</a:t>
            </a:r>
          </a:p>
          <a:p>
            <a:r>
              <a:rPr lang="en-US" sz="1000">
                <a:cs typeface="Arial" charset="0"/>
              </a:rPr>
              <a:t>Nº Filings/year: &gt; 200</a:t>
            </a:r>
          </a:p>
          <a:p>
            <a:r>
              <a:rPr lang="en-US" sz="1000">
                <a:cs typeface="Arial" charset="0"/>
              </a:rPr>
              <a:t>Nº Concepts: &gt; 950</a:t>
            </a:r>
          </a:p>
        </p:txBody>
      </p:sp>
      <p:sp>
        <p:nvSpPr>
          <p:cNvPr id="13319" name="Text Box 31"/>
          <p:cNvSpPr txBox="1">
            <a:spLocks noChangeArrowheads="1"/>
          </p:cNvSpPr>
          <p:nvPr/>
        </p:nvSpPr>
        <p:spPr bwMode="auto">
          <a:xfrm>
            <a:off x="1008063" y="2871788"/>
            <a:ext cx="15240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&gt; 300</a:t>
            </a:r>
          </a:p>
          <a:p>
            <a:r>
              <a:rPr lang="en-US" sz="1000">
                <a:cs typeface="Arial" charset="0"/>
              </a:rPr>
              <a:t>Nº Filings/year: &gt; 7000</a:t>
            </a:r>
          </a:p>
          <a:p>
            <a:r>
              <a:rPr lang="en-US" sz="1000">
                <a:cs typeface="Arial" charset="0"/>
              </a:rPr>
              <a:t>Nº Concepts: &gt; 650</a:t>
            </a:r>
          </a:p>
        </p:txBody>
      </p:sp>
      <p:sp>
        <p:nvSpPr>
          <p:cNvPr id="13320" name="Text Box 33"/>
          <p:cNvSpPr txBox="1">
            <a:spLocks noChangeArrowheads="1"/>
          </p:cNvSpPr>
          <p:nvPr/>
        </p:nvSpPr>
        <p:spPr bwMode="auto">
          <a:xfrm>
            <a:off x="2814638" y="2133600"/>
            <a:ext cx="1746250" cy="1036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</a:t>
            </a:r>
            <a:r>
              <a:rPr lang="en-US" sz="1200">
                <a:cs typeface="Arial" charset="0"/>
              </a:rPr>
              <a:t>&gt; </a:t>
            </a:r>
            <a:r>
              <a:rPr lang="en-US" sz="1000">
                <a:cs typeface="Arial" charset="0"/>
              </a:rPr>
              <a:t>300</a:t>
            </a:r>
          </a:p>
          <a:p>
            <a:r>
              <a:rPr lang="en-US" sz="1000">
                <a:cs typeface="Arial" charset="0"/>
              </a:rPr>
              <a:t>Nº Filings/year: ~1000</a:t>
            </a:r>
          </a:p>
          <a:p>
            <a:r>
              <a:rPr lang="en-US" sz="1000">
                <a:cs typeface="Arial" charset="0"/>
              </a:rPr>
              <a:t>Nº Concepts (EU): ~ 950</a:t>
            </a:r>
          </a:p>
          <a:p>
            <a:r>
              <a:rPr lang="en-US" sz="1000">
                <a:cs typeface="Arial" charset="0"/>
              </a:rPr>
              <a:t>Nº Dimensions (EU):  22</a:t>
            </a:r>
          </a:p>
          <a:p>
            <a:r>
              <a:rPr lang="en-US" sz="1000">
                <a:cs typeface="Arial" charset="0"/>
              </a:rPr>
              <a:t>Add. Concepts (ES): ~ 553</a:t>
            </a:r>
          </a:p>
          <a:p>
            <a:r>
              <a:rPr lang="en-US" sz="1000">
                <a:cs typeface="Arial" charset="0"/>
              </a:rPr>
              <a:t>Add. Dimensions (ES): 8</a:t>
            </a:r>
          </a:p>
        </p:txBody>
      </p:sp>
      <p:cxnSp>
        <p:nvCxnSpPr>
          <p:cNvPr id="13321" name="AutoShape 35"/>
          <p:cNvCxnSpPr>
            <a:cxnSpLocks noChangeShapeType="1"/>
            <a:stCxn id="13318" idx="2"/>
            <a:endCxn id="53259" idx="1"/>
          </p:cNvCxnSpPr>
          <p:nvPr/>
        </p:nvCxnSpPr>
        <p:spPr bwMode="auto">
          <a:xfrm rot="5400000">
            <a:off x="604838" y="4498975"/>
            <a:ext cx="503238" cy="109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2" name="AutoShape 36"/>
          <p:cNvCxnSpPr>
            <a:cxnSpLocks noChangeShapeType="1"/>
            <a:stCxn id="13319" idx="2"/>
            <a:endCxn id="53263" idx="1"/>
          </p:cNvCxnSpPr>
          <p:nvPr/>
        </p:nvCxnSpPr>
        <p:spPr bwMode="auto">
          <a:xfrm rot="16200000" flipH="1">
            <a:off x="1535907" y="3655219"/>
            <a:ext cx="590550" cy="122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3" name="AutoShape 38"/>
          <p:cNvCxnSpPr>
            <a:cxnSpLocks noChangeShapeType="1"/>
            <a:stCxn id="13320" idx="2"/>
            <a:endCxn id="53265" idx="1"/>
          </p:cNvCxnSpPr>
          <p:nvPr/>
        </p:nvCxnSpPr>
        <p:spPr bwMode="auto">
          <a:xfrm rot="16200000" flipH="1">
            <a:off x="3582194" y="3275807"/>
            <a:ext cx="21590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3281" name="Oval 29"/>
          <p:cNvSpPr>
            <a:spLocks noChangeArrowheads="1"/>
          </p:cNvSpPr>
          <p:nvPr/>
        </p:nvSpPr>
        <p:spPr bwMode="auto">
          <a:xfrm>
            <a:off x="4845050" y="2709863"/>
            <a:ext cx="1601788" cy="87788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 err="1">
                <a:cs typeface="Arial" charset="0"/>
              </a:rPr>
              <a:t>Sectorial</a:t>
            </a:r>
            <a:endParaRPr lang="en-US" sz="1200" dirty="0">
              <a:cs typeface="Arial" charset="0"/>
            </a:endParaRP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Statements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(FINREP)</a:t>
            </a:r>
          </a:p>
        </p:txBody>
      </p:sp>
      <p:sp>
        <p:nvSpPr>
          <p:cNvPr id="13325" name="Text Box 34"/>
          <p:cNvSpPr txBox="1">
            <a:spLocks noChangeArrowheads="1"/>
          </p:cNvSpPr>
          <p:nvPr/>
        </p:nvSpPr>
        <p:spPr bwMode="auto">
          <a:xfrm>
            <a:off x="4308475" y="1773238"/>
            <a:ext cx="172402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</a:t>
            </a:r>
            <a:r>
              <a:rPr lang="en-US" sz="1200">
                <a:cs typeface="Arial" charset="0"/>
              </a:rPr>
              <a:t>&gt; </a:t>
            </a:r>
            <a:r>
              <a:rPr lang="en-US" sz="1000">
                <a:cs typeface="Arial" charset="0"/>
              </a:rPr>
              <a:t>300</a:t>
            </a:r>
          </a:p>
          <a:p>
            <a:r>
              <a:rPr lang="en-US" sz="1000">
                <a:cs typeface="Arial" charset="0"/>
              </a:rPr>
              <a:t>Nº Concepts (EU): ~ 1.700</a:t>
            </a:r>
          </a:p>
          <a:p>
            <a:r>
              <a:rPr lang="en-US" sz="1000">
                <a:cs typeface="Arial" charset="0"/>
              </a:rPr>
              <a:t>Nº Dimensions (EU):  12</a:t>
            </a:r>
          </a:p>
        </p:txBody>
      </p:sp>
      <p:cxnSp>
        <p:nvCxnSpPr>
          <p:cNvPr id="13326" name="AutoShape 39"/>
          <p:cNvCxnSpPr>
            <a:cxnSpLocks noChangeShapeType="1"/>
            <a:stCxn id="13325" idx="2"/>
            <a:endCxn id="53281" idx="0"/>
          </p:cNvCxnSpPr>
          <p:nvPr/>
        </p:nvCxnSpPr>
        <p:spPr bwMode="auto">
          <a:xfrm rot="16200000" flipH="1">
            <a:off x="5229225" y="2293938"/>
            <a:ext cx="357188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3275" name="Rectangle 40"/>
          <p:cNvSpPr>
            <a:spLocks noChangeArrowheads="1"/>
          </p:cNvSpPr>
          <p:nvPr/>
        </p:nvSpPr>
        <p:spPr bwMode="auto">
          <a:xfrm>
            <a:off x="468313" y="981075"/>
            <a:ext cx="179387" cy="1793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3328" name="Text Box 42"/>
          <p:cNvSpPr txBox="1">
            <a:spLocks noChangeArrowheads="1"/>
          </p:cNvSpPr>
          <p:nvPr/>
        </p:nvSpPr>
        <p:spPr bwMode="auto">
          <a:xfrm>
            <a:off x="684213" y="909638"/>
            <a:ext cx="20970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b="0"/>
              <a:t>Taxonomy development</a:t>
            </a:r>
          </a:p>
        </p:txBody>
      </p:sp>
      <p:sp>
        <p:nvSpPr>
          <p:cNvPr id="13329" name="Line 3"/>
          <p:cNvSpPr>
            <a:spLocks noChangeShapeType="1"/>
          </p:cNvSpPr>
          <p:nvPr/>
        </p:nvSpPr>
        <p:spPr bwMode="auto">
          <a:xfrm>
            <a:off x="320675" y="6049963"/>
            <a:ext cx="851217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30" name="Line 4"/>
          <p:cNvSpPr>
            <a:spLocks noChangeShapeType="1"/>
          </p:cNvSpPr>
          <p:nvPr/>
        </p:nvSpPr>
        <p:spPr bwMode="auto">
          <a:xfrm>
            <a:off x="301625" y="5735638"/>
            <a:ext cx="8529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66713" y="5602288"/>
            <a:ext cx="520700" cy="536575"/>
            <a:chOff x="260" y="3476"/>
            <a:chExt cx="328" cy="338"/>
          </a:xfrm>
        </p:grpSpPr>
        <p:sp>
          <p:nvSpPr>
            <p:cNvPr id="13393" name="Line 6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3394" name="Text Box 7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2004</a:t>
              </a:r>
            </a:p>
          </p:txBody>
        </p:sp>
      </p:grpSp>
      <p:sp>
        <p:nvSpPr>
          <p:cNvPr id="53263" name="Oval 26"/>
          <p:cNvSpPr>
            <a:spLocks noChangeArrowheads="1"/>
          </p:cNvSpPr>
          <p:nvPr/>
        </p:nvSpPr>
        <p:spPr bwMode="auto">
          <a:xfrm>
            <a:off x="1671638" y="3883025"/>
            <a:ext cx="1511300" cy="8778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Public Statements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(IFRS)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552700" y="5602288"/>
            <a:ext cx="520700" cy="536575"/>
            <a:chOff x="260" y="3476"/>
            <a:chExt cx="328" cy="338"/>
          </a:xfrm>
        </p:grpSpPr>
        <p:sp>
          <p:nvSpPr>
            <p:cNvPr id="13391" name="Line 12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3392" name="Text Box 13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2006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706938" y="5602288"/>
            <a:ext cx="520700" cy="536575"/>
            <a:chOff x="260" y="3476"/>
            <a:chExt cx="328" cy="338"/>
          </a:xfrm>
        </p:grpSpPr>
        <p:sp>
          <p:nvSpPr>
            <p:cNvPr id="13389" name="Line 15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3390" name="Text Box 16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2008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783263" y="5602288"/>
            <a:ext cx="520700" cy="536575"/>
            <a:chOff x="260" y="3476"/>
            <a:chExt cx="328" cy="338"/>
          </a:xfrm>
        </p:grpSpPr>
        <p:sp>
          <p:nvSpPr>
            <p:cNvPr id="13387" name="Line 18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3388" name="Text Box 19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2009</a:t>
              </a: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629025" y="5602288"/>
            <a:ext cx="520700" cy="536575"/>
            <a:chOff x="260" y="3476"/>
            <a:chExt cx="328" cy="338"/>
          </a:xfrm>
        </p:grpSpPr>
        <p:sp>
          <p:nvSpPr>
            <p:cNvPr id="13385" name="Line 24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3386" name="Text Box 25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2007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6859588" y="5602288"/>
            <a:ext cx="520700" cy="536575"/>
            <a:chOff x="260" y="3476"/>
            <a:chExt cx="328" cy="338"/>
          </a:xfrm>
        </p:grpSpPr>
        <p:sp>
          <p:nvSpPr>
            <p:cNvPr id="13383" name="Line 18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3384" name="Text Box 19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2010</a:t>
              </a:r>
            </a:p>
          </p:txBody>
        </p:sp>
      </p:grp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7935913" y="5602288"/>
            <a:ext cx="520700" cy="536575"/>
            <a:chOff x="260" y="3476"/>
            <a:chExt cx="328" cy="338"/>
          </a:xfrm>
        </p:grpSpPr>
        <p:sp>
          <p:nvSpPr>
            <p:cNvPr id="13381" name="Line 18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3382" name="Text Box 19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2011</a:t>
              </a:r>
            </a:p>
          </p:txBody>
        </p:sp>
      </p:grp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1465263" y="5580063"/>
            <a:ext cx="520700" cy="536575"/>
            <a:chOff x="260" y="3476"/>
            <a:chExt cx="328" cy="338"/>
          </a:xfrm>
        </p:grpSpPr>
        <p:sp>
          <p:nvSpPr>
            <p:cNvPr id="13379" name="Line 12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3380" name="Text Box 13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2005</a:t>
              </a:r>
            </a:p>
          </p:txBody>
        </p:sp>
      </p:grpSp>
      <p:sp>
        <p:nvSpPr>
          <p:cNvPr id="96" name="Oval 29"/>
          <p:cNvSpPr>
            <a:spLocks noChangeArrowheads="1"/>
          </p:cNvSpPr>
          <p:nvPr/>
        </p:nvSpPr>
        <p:spPr bwMode="auto">
          <a:xfrm>
            <a:off x="6164263" y="1993900"/>
            <a:ext cx="1438275" cy="8778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Mutual guarantee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Exchange offices</a:t>
            </a:r>
          </a:p>
        </p:txBody>
      </p:sp>
      <p:sp>
        <p:nvSpPr>
          <p:cNvPr id="13341" name="Text Box 32"/>
          <p:cNvSpPr txBox="1">
            <a:spLocks noChangeArrowheads="1"/>
          </p:cNvSpPr>
          <p:nvPr/>
        </p:nvSpPr>
        <p:spPr bwMode="auto">
          <a:xfrm>
            <a:off x="5618163" y="1252538"/>
            <a:ext cx="166687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>
                <a:cs typeface="Arial" charset="0"/>
              </a:rPr>
              <a:t>Nº Participants: &gt; 300</a:t>
            </a:r>
          </a:p>
          <a:p>
            <a:r>
              <a:rPr lang="en-GB" sz="1000">
                <a:cs typeface="Arial" charset="0"/>
              </a:rPr>
              <a:t>Nº Filings / year: &gt; 1000</a:t>
            </a:r>
          </a:p>
        </p:txBody>
      </p:sp>
      <p:cxnSp>
        <p:nvCxnSpPr>
          <p:cNvPr id="13342" name="AutoShape 39"/>
          <p:cNvCxnSpPr>
            <a:cxnSpLocks noChangeShapeType="1"/>
            <a:stCxn id="13341" idx="2"/>
            <a:endCxn id="96" idx="0"/>
          </p:cNvCxnSpPr>
          <p:nvPr/>
        </p:nvCxnSpPr>
        <p:spPr bwMode="auto">
          <a:xfrm rot="16200000" flipH="1">
            <a:off x="6496844" y="1607344"/>
            <a:ext cx="341312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9" name="Oval 29"/>
          <p:cNvSpPr>
            <a:spLocks noChangeArrowheads="1"/>
          </p:cNvSpPr>
          <p:nvPr/>
        </p:nvSpPr>
        <p:spPr bwMode="auto">
          <a:xfrm>
            <a:off x="7180263" y="1444625"/>
            <a:ext cx="1417637" cy="8159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_tradnl" sz="1200" dirty="0">
                <a:cs typeface="Arial" charset="0"/>
              </a:rPr>
              <a:t>ECB BSI and MRI</a:t>
            </a:r>
          </a:p>
          <a:p>
            <a:pPr algn="ctr">
              <a:defRPr/>
            </a:pPr>
            <a:r>
              <a:rPr lang="es-ES_tradnl" sz="1200" dirty="0" err="1">
                <a:cs typeface="Arial" charset="0"/>
              </a:rPr>
              <a:t>statistics</a:t>
            </a:r>
            <a:endParaRPr lang="es-ES_tradnl" sz="1200" dirty="0">
              <a:cs typeface="Arial" charset="0"/>
            </a:endParaRPr>
          </a:p>
        </p:txBody>
      </p:sp>
      <p:sp>
        <p:nvSpPr>
          <p:cNvPr id="110" name="Oval 29"/>
          <p:cNvSpPr>
            <a:spLocks noChangeArrowheads="1"/>
          </p:cNvSpPr>
          <p:nvPr/>
        </p:nvSpPr>
        <p:spPr bwMode="auto">
          <a:xfrm>
            <a:off x="7891463" y="687388"/>
            <a:ext cx="1601787" cy="109696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_tradnl" sz="1200" dirty="0">
                <a:cs typeface="Arial" charset="0"/>
              </a:rPr>
              <a:t>FINREP 2012</a:t>
            </a:r>
          </a:p>
          <a:p>
            <a:pPr algn="ctr">
              <a:defRPr/>
            </a:pPr>
            <a:r>
              <a:rPr lang="es-ES_tradnl" sz="1200" dirty="0">
                <a:cs typeface="Arial" charset="0"/>
              </a:rPr>
              <a:t>COREP 2012</a:t>
            </a:r>
          </a:p>
        </p:txBody>
      </p:sp>
      <p:grpSp>
        <p:nvGrpSpPr>
          <p:cNvPr id="64" name="63 Grupo"/>
          <p:cNvGrpSpPr/>
          <p:nvPr/>
        </p:nvGrpSpPr>
        <p:grpSpPr>
          <a:xfrm>
            <a:off x="184150" y="1270000"/>
            <a:ext cx="9073357" cy="4416425"/>
            <a:chOff x="184150" y="1270000"/>
            <a:chExt cx="9073357" cy="4416425"/>
          </a:xfrm>
        </p:grpSpPr>
        <p:grpSp>
          <p:nvGrpSpPr>
            <p:cNvPr id="10" name="62 Grupo"/>
            <p:cNvGrpSpPr>
              <a:grpSpLocks/>
            </p:cNvGrpSpPr>
            <p:nvPr/>
          </p:nvGrpSpPr>
          <p:grpSpPr bwMode="auto">
            <a:xfrm>
              <a:off x="184150" y="1270000"/>
              <a:ext cx="9073357" cy="4416425"/>
              <a:chOff x="184150" y="1270000"/>
              <a:chExt cx="9073357" cy="4416425"/>
            </a:xfrm>
          </p:grpSpPr>
          <p:grpSp>
            <p:nvGrpSpPr>
              <p:cNvPr id="11" name="127 Grupo"/>
              <p:cNvGrpSpPr>
                <a:grpSpLocks/>
              </p:cNvGrpSpPr>
              <p:nvPr/>
            </p:nvGrpSpPr>
            <p:grpSpPr bwMode="auto">
              <a:xfrm>
                <a:off x="468313" y="1270000"/>
                <a:ext cx="2514600" cy="307975"/>
                <a:chOff x="468313" y="1270000"/>
                <a:chExt cx="2514927" cy="307777"/>
              </a:xfrm>
            </p:grpSpPr>
            <p:sp>
              <p:nvSpPr>
                <p:cNvPr id="53277" name="Rectangle 45"/>
                <p:cNvSpPr>
                  <a:spLocks noChangeArrowheads="1"/>
                </p:cNvSpPr>
                <p:nvPr/>
              </p:nvSpPr>
              <p:spPr bwMode="auto">
                <a:xfrm>
                  <a:off x="468313" y="1341438"/>
                  <a:ext cx="179387" cy="17938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337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684213" y="1270000"/>
                  <a:ext cx="2299027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0"/>
                    <a:t>Application / infrastructure</a:t>
                  </a:r>
                </a:p>
              </p:txBody>
            </p:sp>
          </p:grpSp>
          <p:grpSp>
            <p:nvGrpSpPr>
              <p:cNvPr id="12" name="61 Grupo"/>
              <p:cNvGrpSpPr>
                <a:grpSpLocks/>
              </p:cNvGrpSpPr>
              <p:nvPr/>
            </p:nvGrpSpPr>
            <p:grpSpPr bwMode="auto">
              <a:xfrm>
                <a:off x="184150" y="1382479"/>
                <a:ext cx="9073357" cy="4303946"/>
                <a:chOff x="184150" y="1382479"/>
                <a:chExt cx="9073357" cy="4303946"/>
              </a:xfrm>
            </p:grpSpPr>
            <p:sp>
              <p:nvSpPr>
                <p:cNvPr id="60" name="Oval 21"/>
                <p:cNvSpPr>
                  <a:spLocks noChangeArrowheads="1"/>
                </p:cNvSpPr>
                <p:nvPr/>
              </p:nvSpPr>
              <p:spPr bwMode="auto">
                <a:xfrm>
                  <a:off x="184150" y="5029200"/>
                  <a:ext cx="1073150" cy="657225"/>
                </a:xfrm>
                <a:prstGeom prst="ellipse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XBRL</a:t>
                  </a:r>
                </a:p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Prototype</a:t>
                  </a:r>
                </a:p>
              </p:txBody>
            </p:sp>
            <p:sp>
              <p:nvSpPr>
                <p:cNvPr id="120" name="Oval 21"/>
                <p:cNvSpPr>
                  <a:spLocks noChangeArrowheads="1"/>
                </p:cNvSpPr>
                <p:nvPr/>
              </p:nvSpPr>
              <p:spPr bwMode="auto">
                <a:xfrm>
                  <a:off x="906463" y="4655904"/>
                  <a:ext cx="1601788" cy="878121"/>
                </a:xfrm>
                <a:prstGeom prst="ellipse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Basic XBRL</a:t>
                  </a:r>
                </a:p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Infrastructure</a:t>
                  </a:r>
                </a:p>
              </p:txBody>
            </p:sp>
            <p:sp>
              <p:nvSpPr>
                <p:cNvPr id="121" name="Oval 21"/>
                <p:cNvSpPr>
                  <a:spLocks noChangeArrowheads="1"/>
                </p:cNvSpPr>
                <p:nvPr/>
              </p:nvSpPr>
              <p:spPr bwMode="auto">
                <a:xfrm>
                  <a:off x="1465262" y="4011613"/>
                  <a:ext cx="1456647" cy="847322"/>
                </a:xfrm>
                <a:prstGeom prst="ellipse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SIIF System</a:t>
                  </a:r>
                </a:p>
              </p:txBody>
            </p:sp>
            <p:sp>
              <p:nvSpPr>
                <p:cNvPr id="122" name="Oval 21"/>
                <p:cNvSpPr>
                  <a:spLocks noChangeArrowheads="1"/>
                </p:cNvSpPr>
                <p:nvPr/>
              </p:nvSpPr>
              <p:spPr bwMode="auto">
                <a:xfrm>
                  <a:off x="4149725" y="3386138"/>
                  <a:ext cx="1601788" cy="878121"/>
                </a:xfrm>
                <a:prstGeom prst="ellipse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XBRL Formula</a:t>
                  </a:r>
                </a:p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integration</a:t>
                  </a:r>
                </a:p>
              </p:txBody>
            </p:sp>
            <p:sp>
              <p:nvSpPr>
                <p:cNvPr id="123" name="Oval 21"/>
                <p:cNvSpPr>
                  <a:spLocks noChangeArrowheads="1"/>
                </p:cNvSpPr>
                <p:nvPr/>
              </p:nvSpPr>
              <p:spPr bwMode="auto">
                <a:xfrm>
                  <a:off x="5489351" y="3153281"/>
                  <a:ext cx="1601788" cy="493616"/>
                </a:xfrm>
                <a:prstGeom prst="ellipse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Taxonomy</a:t>
                  </a:r>
                </a:p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viewer</a:t>
                  </a:r>
                </a:p>
              </p:txBody>
            </p:sp>
            <p:sp>
              <p:nvSpPr>
                <p:cNvPr id="125" name="Oval 21"/>
                <p:cNvSpPr>
                  <a:spLocks noChangeArrowheads="1"/>
                </p:cNvSpPr>
                <p:nvPr/>
              </p:nvSpPr>
              <p:spPr bwMode="auto">
                <a:xfrm>
                  <a:off x="6305781" y="1781318"/>
                  <a:ext cx="1601788" cy="878121"/>
                </a:xfrm>
                <a:prstGeom prst="ellipse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Database</a:t>
                  </a:r>
                </a:p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migration</a:t>
                  </a:r>
                </a:p>
              </p:txBody>
            </p:sp>
            <p:sp>
              <p:nvSpPr>
                <p:cNvPr id="126" name="Oval 21"/>
                <p:cNvSpPr>
                  <a:spLocks noChangeArrowheads="1"/>
                </p:cNvSpPr>
                <p:nvPr/>
              </p:nvSpPr>
              <p:spPr bwMode="auto">
                <a:xfrm>
                  <a:off x="7655719" y="1382479"/>
                  <a:ext cx="1601788" cy="878121"/>
                </a:xfrm>
                <a:prstGeom prst="ellipse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Analysis DB</a:t>
                  </a:r>
                </a:p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evolution</a:t>
                  </a:r>
                </a:p>
              </p:txBody>
            </p:sp>
            <p:sp>
              <p:nvSpPr>
                <p:cNvPr id="61" name="Oval 21"/>
                <p:cNvSpPr>
                  <a:spLocks noChangeArrowheads="1"/>
                </p:cNvSpPr>
                <p:nvPr/>
              </p:nvSpPr>
              <p:spPr bwMode="auto">
                <a:xfrm>
                  <a:off x="2642394" y="3646897"/>
                  <a:ext cx="1601788" cy="878121"/>
                </a:xfrm>
                <a:prstGeom prst="ellipse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SIIF  Dimensions</a:t>
                  </a:r>
                </a:p>
                <a:p>
                  <a:pPr algn="ctr">
                    <a:defRPr/>
                  </a:pPr>
                  <a:r>
                    <a:rPr lang="en-US" sz="1200" dirty="0">
                      <a:cs typeface="Arial" charset="0"/>
                    </a:rPr>
                    <a:t>Evolution</a:t>
                  </a:r>
                </a:p>
              </p:txBody>
            </p:sp>
          </p:grpSp>
        </p:grpSp>
        <p:sp>
          <p:nvSpPr>
            <p:cNvPr id="63" name="Oval 21"/>
            <p:cNvSpPr>
              <a:spLocks noChangeArrowheads="1"/>
            </p:cNvSpPr>
            <p:nvPr/>
          </p:nvSpPr>
          <p:spPr bwMode="auto">
            <a:xfrm>
              <a:off x="6164263" y="2372778"/>
              <a:ext cx="1601788" cy="878121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200" dirty="0" smtClean="0">
                  <a:cs typeface="Arial" charset="0"/>
                </a:rPr>
                <a:t>Multi-instance</a:t>
              </a:r>
            </a:p>
            <a:p>
              <a:pPr algn="ctr">
                <a:defRPr/>
              </a:pPr>
              <a:r>
                <a:rPr lang="en-US" sz="1200" dirty="0" smtClean="0">
                  <a:cs typeface="Arial" charset="0"/>
                </a:rPr>
                <a:t>validation</a:t>
              </a:r>
              <a:endParaRPr lang="en-US" sz="1200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50 Rectángulo"/>
          <p:cNvSpPr/>
          <p:nvPr/>
        </p:nvSpPr>
        <p:spPr bwMode="auto">
          <a:xfrm>
            <a:off x="2637519" y="2362200"/>
            <a:ext cx="6360431" cy="3352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GB" sz="1600" i="1" dirty="0">
              <a:solidFill>
                <a:schemeClr val="tx1"/>
              </a:solidFill>
            </a:endParaRPr>
          </a:p>
        </p:txBody>
      </p:sp>
      <p:sp>
        <p:nvSpPr>
          <p:cNvPr id="55" name="54 Rectángulo"/>
          <p:cNvSpPr/>
          <p:nvPr/>
        </p:nvSpPr>
        <p:spPr bwMode="auto">
          <a:xfrm>
            <a:off x="2925195" y="2667000"/>
            <a:ext cx="4923406" cy="2590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SIIF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344" name="4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936B94-2D66-4529-97FF-6EA6F3DEEB12}" type="slidenum">
              <a:rPr lang="es-ES_tradnl" smtClean="0"/>
              <a:pPr/>
              <a:t>12</a:t>
            </a:fld>
            <a:endParaRPr lang="es-ES_tradnl" smtClean="0"/>
          </a:p>
        </p:txBody>
      </p:sp>
      <p:sp>
        <p:nvSpPr>
          <p:cNvPr id="1434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</a:t>
            </a:r>
          </a:p>
        </p:txBody>
      </p:sp>
      <p:pic>
        <p:nvPicPr>
          <p:cNvPr id="14346" name="Picture 3" descr="C:\WINNT\Profiles\infvmp\Archivos temporales de Internet\Content.IE5\OL71NIVJ\MCj0431616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62263"/>
            <a:ext cx="1295400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AutoShape 42"/>
          <p:cNvSpPr>
            <a:spLocks noChangeArrowheads="1"/>
          </p:cNvSpPr>
          <p:nvPr/>
        </p:nvSpPr>
        <p:spPr bwMode="auto">
          <a:xfrm rot="5400000" flipV="1">
            <a:off x="1157289" y="199416"/>
            <a:ext cx="431800" cy="2282825"/>
          </a:xfrm>
          <a:prstGeom prst="homePlate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 algn="ctr">
              <a:defRPr/>
            </a:pPr>
            <a:r>
              <a:rPr lang="en-GB" sz="1400" b="0" dirty="0">
                <a:solidFill>
                  <a:schemeClr val="tx2"/>
                </a:solidFill>
                <a:latin typeface="Arial Black" pitchFamily="34" charset="0"/>
              </a:rPr>
              <a:t>Financial Institutions</a:t>
            </a:r>
          </a:p>
        </p:txBody>
      </p:sp>
      <p:sp>
        <p:nvSpPr>
          <p:cNvPr id="50" name="AutoShape 43"/>
          <p:cNvSpPr>
            <a:spLocks noChangeArrowheads="1"/>
          </p:cNvSpPr>
          <p:nvPr/>
        </p:nvSpPr>
        <p:spPr bwMode="auto">
          <a:xfrm rot="5400000" flipV="1">
            <a:off x="5618163" y="-1811153"/>
            <a:ext cx="431800" cy="6303962"/>
          </a:xfrm>
          <a:prstGeom prst="homePlate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 algn="ctr">
              <a:defRPr/>
            </a:pPr>
            <a:r>
              <a:rPr lang="en-GB" sz="1400" b="0">
                <a:solidFill>
                  <a:schemeClr val="tx2"/>
                </a:solidFill>
                <a:latin typeface="Arial Black" pitchFamily="34" charset="0"/>
              </a:rPr>
              <a:t>Banco de España</a:t>
            </a:r>
          </a:p>
        </p:txBody>
      </p:sp>
      <p:sp>
        <p:nvSpPr>
          <p:cNvPr id="61" name="60 Rectángulo"/>
          <p:cNvSpPr/>
          <p:nvPr/>
        </p:nvSpPr>
        <p:spPr bwMode="auto">
          <a:xfrm>
            <a:off x="5480211" y="3048000"/>
            <a:ext cx="1974689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Submissions</a:t>
            </a:r>
          </a:p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63" name="62 Flecha derecha"/>
          <p:cNvSpPr/>
          <p:nvPr/>
        </p:nvSpPr>
        <p:spPr bwMode="auto">
          <a:xfrm flipH="1">
            <a:off x="1181100" y="3435350"/>
            <a:ext cx="1866900" cy="1054100"/>
          </a:xfrm>
          <a:prstGeom prst="rightArrow">
            <a:avLst/>
          </a:prstGeom>
          <a:ln w="0"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Validation results</a:t>
            </a:r>
          </a:p>
        </p:txBody>
      </p:sp>
      <p:sp>
        <p:nvSpPr>
          <p:cNvPr id="57" name="56 Flecha derecha"/>
          <p:cNvSpPr/>
          <p:nvPr/>
        </p:nvSpPr>
        <p:spPr bwMode="auto">
          <a:xfrm>
            <a:off x="1295400" y="2628900"/>
            <a:ext cx="1752600" cy="1143000"/>
          </a:xfrm>
          <a:prstGeom prst="rightArrow">
            <a:avLst/>
          </a:prstGeom>
          <a:ln w="0"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XBRL filings</a:t>
            </a:r>
          </a:p>
        </p:txBody>
      </p:sp>
      <p:grpSp>
        <p:nvGrpSpPr>
          <p:cNvPr id="3" name="24 Grupo"/>
          <p:cNvGrpSpPr>
            <a:grpSpLocks/>
          </p:cNvGrpSpPr>
          <p:nvPr/>
        </p:nvGrpSpPr>
        <p:grpSpPr bwMode="auto">
          <a:xfrm>
            <a:off x="3581400" y="3048000"/>
            <a:ext cx="4025900" cy="2003425"/>
            <a:chOff x="3581399" y="2209800"/>
            <a:chExt cx="4025901" cy="2002971"/>
          </a:xfrm>
        </p:grpSpPr>
        <p:sp>
          <p:nvSpPr>
            <p:cNvPr id="52" name="51 Cilindro"/>
            <p:cNvSpPr/>
            <p:nvPr/>
          </p:nvSpPr>
          <p:spPr bwMode="auto">
            <a:xfrm>
              <a:off x="5834063" y="3504906"/>
              <a:ext cx="1773237" cy="707865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1400" dirty="0"/>
                <a:t>Main</a:t>
              </a:r>
            </a:p>
            <a:p>
              <a:pPr algn="ctr">
                <a:defRPr/>
              </a:pPr>
              <a:r>
                <a:rPr lang="en-GB" sz="1400" dirty="0"/>
                <a:t>Data repository</a:t>
              </a:r>
            </a:p>
          </p:txBody>
        </p:sp>
        <p:sp>
          <p:nvSpPr>
            <p:cNvPr id="54" name="53 Cilindro"/>
            <p:cNvSpPr/>
            <p:nvPr/>
          </p:nvSpPr>
          <p:spPr bwMode="auto">
            <a:xfrm>
              <a:off x="3924299" y="3504906"/>
              <a:ext cx="1447800" cy="707865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en-GB" sz="1400" dirty="0"/>
                <a:t>XBRL</a:t>
              </a:r>
            </a:p>
            <a:p>
              <a:pPr algn="ctr">
                <a:defRPr/>
              </a:pPr>
              <a:r>
                <a:rPr lang="en-GB" sz="1400" dirty="0" smtClean="0"/>
                <a:t>Taxonomy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3581399" y="2209800"/>
              <a:ext cx="1898811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XBRL Formula</a:t>
              </a:r>
            </a:p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Validation</a:t>
              </a:r>
            </a:p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Process</a:t>
              </a:r>
            </a:p>
          </p:txBody>
        </p:sp>
        <p:sp>
          <p:nvSpPr>
            <p:cNvPr id="67" name="66 Flecha arriba"/>
            <p:cNvSpPr/>
            <p:nvPr/>
          </p:nvSpPr>
          <p:spPr bwMode="auto">
            <a:xfrm>
              <a:off x="4267200" y="3008143"/>
              <a:ext cx="381000" cy="568096"/>
            </a:xfrm>
            <a:prstGeom prst="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9" name="68 Flecha arriba"/>
            <p:cNvSpPr/>
            <p:nvPr/>
          </p:nvSpPr>
          <p:spPr bwMode="auto">
            <a:xfrm rot="18130754">
              <a:off x="5406934" y="2840556"/>
              <a:ext cx="381000" cy="1088422"/>
            </a:xfrm>
            <a:prstGeom prst="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70" name="69 Flecha arriba"/>
          <p:cNvSpPr/>
          <p:nvPr/>
        </p:nvSpPr>
        <p:spPr bwMode="auto">
          <a:xfrm rot="10800000" flipH="1">
            <a:off x="6559550" y="3846341"/>
            <a:ext cx="304800" cy="568097"/>
          </a:xfrm>
          <a:prstGeom prst="upArrow">
            <a:avLst>
              <a:gd name="adj1" fmla="val 50000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67 Flecha arriba"/>
          <p:cNvSpPr/>
          <p:nvPr/>
        </p:nvSpPr>
        <p:spPr bwMode="auto">
          <a:xfrm rot="3354726">
            <a:off x="5250832" y="3740008"/>
            <a:ext cx="381000" cy="915378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" name="25 Grupo"/>
          <p:cNvGrpSpPr>
            <a:grpSpLocks/>
          </p:cNvGrpSpPr>
          <p:nvPr/>
        </p:nvGrpSpPr>
        <p:grpSpPr bwMode="auto">
          <a:xfrm>
            <a:off x="7454900" y="3200400"/>
            <a:ext cx="1485900" cy="1662113"/>
            <a:chOff x="7454900" y="2362200"/>
            <a:chExt cx="1485903" cy="1662566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8045113" y="2362200"/>
              <a:ext cx="895690" cy="166256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/>
            <a:lstStyle/>
            <a:p>
              <a:pPr algn="ctr">
                <a:defRPr/>
              </a:pPr>
              <a:r>
                <a:rPr lang="en-GB" sz="1600" dirty="0">
                  <a:solidFill>
                    <a:schemeClr val="tx1"/>
                  </a:solidFill>
                </a:rPr>
                <a:t>Other applications</a:t>
              </a:r>
            </a:p>
          </p:txBody>
        </p:sp>
        <p:sp>
          <p:nvSpPr>
            <p:cNvPr id="66" name="65 Flecha izquierda y derecha"/>
            <p:cNvSpPr/>
            <p:nvPr/>
          </p:nvSpPr>
          <p:spPr bwMode="auto">
            <a:xfrm>
              <a:off x="7454900" y="3650683"/>
              <a:ext cx="774700" cy="374083"/>
            </a:xfrm>
            <a:prstGeom prst="left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7245029" y="1556728"/>
            <a:ext cx="1600165" cy="1565277"/>
            <a:chOff x="7397785" y="906462"/>
            <a:chExt cx="1600165" cy="1565277"/>
          </a:xfrm>
        </p:grpSpPr>
        <p:pic>
          <p:nvPicPr>
            <p:cNvPr id="27" name="Picture 2" descr="C:\Archivos de programa\Microsoft Office\MEDIA\CAGCAT10\j0292020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97788" y="906462"/>
              <a:ext cx="1300162" cy="123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28 Flecha izquierda y derecha"/>
            <p:cNvSpPr/>
            <p:nvPr/>
          </p:nvSpPr>
          <p:spPr bwMode="auto">
            <a:xfrm rot="18845068">
              <a:off x="7159625" y="1814549"/>
              <a:ext cx="895350" cy="419029"/>
            </a:xfrm>
            <a:prstGeom prst="left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  <a:defRPr/>
              </a:pPr>
              <a:endParaRPr lang="en-GB"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54 Rectángulo"/>
          <p:cNvSpPr/>
          <p:nvPr/>
        </p:nvSpPr>
        <p:spPr bwMode="auto">
          <a:xfrm>
            <a:off x="2571746" y="2744300"/>
            <a:ext cx="6426204" cy="33546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6389" name="4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4CABE72-D020-47F9-B845-5DD161CC0CD2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</a:t>
            </a:r>
            <a:endParaRPr lang="en-GB" i="1" dirty="0" smtClean="0"/>
          </a:p>
        </p:txBody>
      </p:sp>
      <p:sp>
        <p:nvSpPr>
          <p:cNvPr id="49" name="AutoShape 42"/>
          <p:cNvSpPr>
            <a:spLocks noChangeArrowheads="1"/>
          </p:cNvSpPr>
          <p:nvPr/>
        </p:nvSpPr>
        <p:spPr bwMode="auto">
          <a:xfrm rot="5400000" flipV="1">
            <a:off x="1157288" y="1587"/>
            <a:ext cx="431800" cy="2282825"/>
          </a:xfrm>
          <a:prstGeom prst="homePlate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 algn="ctr">
              <a:defRPr/>
            </a:pPr>
            <a:r>
              <a:rPr lang="en-GB" sz="1400" b="0" dirty="0">
                <a:solidFill>
                  <a:schemeClr val="tx2"/>
                </a:solidFill>
                <a:latin typeface="Arial Black" pitchFamily="34" charset="0"/>
              </a:rPr>
              <a:t>Financial Institutions</a:t>
            </a:r>
          </a:p>
        </p:txBody>
      </p:sp>
      <p:sp>
        <p:nvSpPr>
          <p:cNvPr id="50" name="AutoShape 43"/>
          <p:cNvSpPr>
            <a:spLocks noChangeArrowheads="1"/>
          </p:cNvSpPr>
          <p:nvPr/>
        </p:nvSpPr>
        <p:spPr bwMode="auto">
          <a:xfrm rot="5400000" flipV="1">
            <a:off x="5572919" y="-2008981"/>
            <a:ext cx="431800" cy="6303962"/>
          </a:xfrm>
          <a:prstGeom prst="homePlate">
            <a:avLst>
              <a:gd name="adj" fmla="val 250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 algn="ctr">
              <a:defRPr/>
            </a:pPr>
            <a:r>
              <a:rPr lang="en-GB" sz="1400" b="0">
                <a:solidFill>
                  <a:schemeClr val="tx2"/>
                </a:solidFill>
                <a:latin typeface="Arial Black" pitchFamily="34" charset="0"/>
              </a:rPr>
              <a:t>Banco de España</a:t>
            </a:r>
          </a:p>
        </p:txBody>
      </p:sp>
      <p:sp>
        <p:nvSpPr>
          <p:cNvPr id="52" name="51 Cilindro"/>
          <p:cNvSpPr/>
          <p:nvPr/>
        </p:nvSpPr>
        <p:spPr bwMode="auto">
          <a:xfrm>
            <a:off x="5984875" y="4879975"/>
            <a:ext cx="1771650" cy="708025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GB" sz="1400" dirty="0"/>
              <a:t>Main</a:t>
            </a:r>
          </a:p>
          <a:p>
            <a:pPr algn="ctr">
              <a:defRPr/>
            </a:pPr>
            <a:r>
              <a:rPr lang="en-GB" sz="1400" dirty="0"/>
              <a:t>Data repository</a:t>
            </a:r>
          </a:p>
        </p:txBody>
      </p:sp>
      <p:sp>
        <p:nvSpPr>
          <p:cNvPr id="54" name="53 Cilindro"/>
          <p:cNvSpPr/>
          <p:nvPr/>
        </p:nvSpPr>
        <p:spPr bwMode="auto">
          <a:xfrm>
            <a:off x="5092700" y="4033838"/>
            <a:ext cx="1447800" cy="708025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GB" sz="1400" dirty="0"/>
              <a:t>XBRL</a:t>
            </a:r>
          </a:p>
          <a:p>
            <a:pPr algn="ctr">
              <a:defRPr/>
            </a:pPr>
            <a:r>
              <a:rPr lang="en-GB" sz="1400" dirty="0"/>
              <a:t>Metadata</a:t>
            </a:r>
            <a:endParaRPr lang="en-GB" sz="1400" dirty="0">
              <a:solidFill>
                <a:schemeClr val="tx1"/>
              </a:solidFill>
            </a:endParaRPr>
          </a:p>
        </p:txBody>
      </p:sp>
      <p:grpSp>
        <p:nvGrpSpPr>
          <p:cNvPr id="2" name="19 Grupo"/>
          <p:cNvGrpSpPr>
            <a:grpSpLocks/>
          </p:cNvGrpSpPr>
          <p:nvPr/>
        </p:nvGrpSpPr>
        <p:grpSpPr bwMode="auto">
          <a:xfrm>
            <a:off x="254000" y="2982913"/>
            <a:ext cx="5962650" cy="2886075"/>
            <a:chOff x="254000" y="2982721"/>
            <a:chExt cx="5962646" cy="2885779"/>
          </a:xfrm>
        </p:grpSpPr>
        <p:pic>
          <p:nvPicPr>
            <p:cNvPr id="16406" name="Picture 2" descr="C:\Archivos de programa\Microsoft Office\MEDIA\CAGCAT10\j0292020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4000" y="3894138"/>
              <a:ext cx="1300163" cy="123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18 Grupo"/>
            <p:cNvGrpSpPr>
              <a:grpSpLocks/>
            </p:cNvGrpSpPr>
            <p:nvPr/>
          </p:nvGrpSpPr>
          <p:grpSpPr bwMode="auto">
            <a:xfrm>
              <a:off x="2266944" y="2982721"/>
              <a:ext cx="3949702" cy="2885779"/>
              <a:chOff x="2266944" y="2982721"/>
              <a:chExt cx="3949702" cy="2885779"/>
            </a:xfrm>
          </p:grpSpPr>
          <p:sp>
            <p:nvSpPr>
              <p:cNvPr id="56" name="55 Rectángulo"/>
              <p:cNvSpPr/>
              <p:nvPr/>
            </p:nvSpPr>
            <p:spPr bwMode="auto">
              <a:xfrm>
                <a:off x="2266944" y="2982721"/>
                <a:ext cx="2546511" cy="288577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GB" sz="1600" i="1" dirty="0">
                    <a:solidFill>
                      <a:schemeClr val="bg1"/>
                    </a:solidFill>
                  </a:rPr>
                  <a:t>Helper services</a:t>
                </a:r>
              </a:p>
              <a:p>
                <a:pPr algn="ctr">
                  <a:defRPr/>
                </a:pPr>
                <a:endParaRPr lang="en-GB" sz="1400" dirty="0">
                  <a:solidFill>
                    <a:schemeClr val="bg1"/>
                  </a:solidFill>
                </a:endParaRPr>
              </a:p>
              <a:p>
                <a:pPr>
                  <a:buFontTx/>
                  <a:buChar char="-"/>
                  <a:defRPr/>
                </a:pPr>
                <a:r>
                  <a:rPr lang="en-GB" sz="1400" dirty="0">
                    <a:solidFill>
                      <a:schemeClr val="bg1"/>
                    </a:solidFill>
                  </a:rPr>
                  <a:t> Fulfilment state querying</a:t>
                </a:r>
              </a:p>
              <a:p>
                <a:pPr>
                  <a:buFontTx/>
                  <a:buChar char="-"/>
                  <a:defRPr/>
                </a:pPr>
                <a:endParaRPr lang="en-GB" sz="1400" dirty="0">
                  <a:solidFill>
                    <a:schemeClr val="bg1"/>
                  </a:solidFill>
                </a:endParaRPr>
              </a:p>
              <a:p>
                <a:pPr>
                  <a:buFontTx/>
                  <a:buChar char="-"/>
                  <a:defRPr/>
                </a:pPr>
                <a:r>
                  <a:rPr lang="en-GB" sz="1400" dirty="0">
                    <a:solidFill>
                      <a:schemeClr val="bg1"/>
                    </a:solidFill>
                  </a:rPr>
                  <a:t> Pre-validation</a:t>
                </a:r>
              </a:p>
              <a:p>
                <a:pPr>
                  <a:buFontTx/>
                  <a:buChar char="-"/>
                  <a:defRPr/>
                </a:pPr>
                <a:endParaRPr lang="en-GB" sz="1400" dirty="0">
                  <a:solidFill>
                    <a:schemeClr val="bg1"/>
                  </a:solidFill>
                </a:endParaRPr>
              </a:p>
              <a:p>
                <a:pPr>
                  <a:buFontTx/>
                  <a:buChar char="-"/>
                  <a:defRPr/>
                </a:pPr>
                <a:r>
                  <a:rPr lang="en-GB" sz="1400" dirty="0">
                    <a:solidFill>
                      <a:schemeClr val="bg1"/>
                    </a:solidFill>
                  </a:rPr>
                  <a:t> XBRL viewer</a:t>
                </a:r>
              </a:p>
              <a:p>
                <a:pPr>
                  <a:buFontTx/>
                  <a:buChar char="-"/>
                  <a:defRPr/>
                </a:pPr>
                <a:endParaRPr lang="en-GB" sz="1400" dirty="0">
                  <a:solidFill>
                    <a:schemeClr val="bg1"/>
                  </a:solidFill>
                </a:endParaRPr>
              </a:p>
              <a:p>
                <a:pPr>
                  <a:buFontTx/>
                  <a:buChar char="-"/>
                  <a:defRPr/>
                </a:pPr>
                <a:r>
                  <a:rPr lang="en-GB" sz="1400" dirty="0">
                    <a:solidFill>
                      <a:schemeClr val="bg1"/>
                    </a:solidFill>
                  </a:rPr>
                  <a:t> XBRL on-line forms</a:t>
                </a:r>
              </a:p>
              <a:p>
                <a:pPr>
                  <a:buFontTx/>
                  <a:buChar char="-"/>
                  <a:defRPr/>
                </a:pPr>
                <a:endParaRPr lang="en-GB" sz="1400" dirty="0">
                  <a:solidFill>
                    <a:schemeClr val="bg1"/>
                  </a:solidFill>
                </a:endParaRPr>
              </a:p>
              <a:p>
                <a:pPr>
                  <a:buFontTx/>
                  <a:buChar char="-"/>
                  <a:defRPr/>
                </a:pPr>
                <a:r>
                  <a:rPr lang="en-GB" sz="1400" dirty="0">
                    <a:solidFill>
                      <a:schemeClr val="bg1"/>
                    </a:solidFill>
                  </a:rPr>
                  <a:t> Taxonomy browsing</a:t>
                </a:r>
              </a:p>
              <a:p>
                <a:pPr algn="ctr">
                  <a:defRPr/>
                </a:pPr>
                <a:endParaRPr lang="en-GB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69 Flecha arriba"/>
              <p:cNvSpPr/>
              <p:nvPr/>
            </p:nvSpPr>
            <p:spPr bwMode="auto">
              <a:xfrm rot="16200000" flipH="1">
                <a:off x="5270497" y="4388951"/>
                <a:ext cx="304800" cy="1587499"/>
              </a:xfrm>
              <a:prstGeom prst="upArrow">
                <a:avLst>
                  <a:gd name="adj1" fmla="val 50000"/>
                  <a:gd name="adj2" fmla="val 50000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26 Flecha arriba"/>
              <p:cNvSpPr/>
              <p:nvPr/>
            </p:nvSpPr>
            <p:spPr bwMode="auto">
              <a:xfrm rot="16200000" flipH="1">
                <a:off x="4781549" y="4141737"/>
                <a:ext cx="304800" cy="609596"/>
              </a:xfrm>
              <a:prstGeom prst="upArrow">
                <a:avLst>
                  <a:gd name="adj1" fmla="val 50000"/>
                  <a:gd name="adj2" fmla="val 50000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0FA6C4-F5F4-4704-9988-AB185B1856CE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XBRL Projects</a:t>
            </a:r>
            <a:endParaRPr lang="es-ES_tradnl" smtClean="0"/>
          </a:p>
        </p:txBody>
      </p:sp>
      <p:sp>
        <p:nvSpPr>
          <p:cNvPr id="53259" name="Oval 20"/>
          <p:cNvSpPr>
            <a:spLocks noChangeArrowheads="1"/>
          </p:cNvSpPr>
          <p:nvPr/>
        </p:nvSpPr>
        <p:spPr bwMode="auto">
          <a:xfrm>
            <a:off x="628650" y="4684713"/>
            <a:ext cx="1177925" cy="82073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Appraisal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Companies</a:t>
            </a:r>
          </a:p>
        </p:txBody>
      </p:sp>
      <p:sp>
        <p:nvSpPr>
          <p:cNvPr id="53265" name="Oval 28"/>
          <p:cNvSpPr>
            <a:spLocks noChangeArrowheads="1"/>
          </p:cNvSpPr>
          <p:nvPr/>
        </p:nvSpPr>
        <p:spPr bwMode="auto">
          <a:xfrm>
            <a:off x="3443288" y="3228975"/>
            <a:ext cx="1704975" cy="107791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Solvency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Information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(COREP)</a:t>
            </a:r>
          </a:p>
        </p:txBody>
      </p:sp>
      <p:sp>
        <p:nvSpPr>
          <p:cNvPr id="12294" name="Text Box 30"/>
          <p:cNvSpPr txBox="1">
            <a:spLocks noChangeArrowheads="1"/>
          </p:cNvSpPr>
          <p:nvPr/>
        </p:nvSpPr>
        <p:spPr bwMode="auto">
          <a:xfrm>
            <a:off x="184150" y="3752850"/>
            <a:ext cx="1454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&gt; 50</a:t>
            </a:r>
          </a:p>
          <a:p>
            <a:r>
              <a:rPr lang="en-US" sz="1000">
                <a:cs typeface="Arial" charset="0"/>
              </a:rPr>
              <a:t>Nº Filings/year: &gt; 200</a:t>
            </a:r>
          </a:p>
          <a:p>
            <a:r>
              <a:rPr lang="en-US" sz="1000">
                <a:cs typeface="Arial" charset="0"/>
              </a:rPr>
              <a:t>Nº Concepts: &gt; 950</a:t>
            </a:r>
          </a:p>
        </p:txBody>
      </p:sp>
      <p:sp>
        <p:nvSpPr>
          <p:cNvPr id="12295" name="Text Box 31"/>
          <p:cNvSpPr txBox="1">
            <a:spLocks noChangeArrowheads="1"/>
          </p:cNvSpPr>
          <p:nvPr/>
        </p:nvSpPr>
        <p:spPr bwMode="auto">
          <a:xfrm>
            <a:off x="1008063" y="2871788"/>
            <a:ext cx="15240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&gt; 300</a:t>
            </a:r>
          </a:p>
          <a:p>
            <a:r>
              <a:rPr lang="en-US" sz="1000">
                <a:cs typeface="Arial" charset="0"/>
              </a:rPr>
              <a:t>Nº Filings/year: &gt; 7000</a:t>
            </a:r>
          </a:p>
          <a:p>
            <a:r>
              <a:rPr lang="en-US" sz="1000">
                <a:cs typeface="Arial" charset="0"/>
              </a:rPr>
              <a:t>Nº Concepts: &gt; 650</a:t>
            </a:r>
          </a:p>
        </p:txBody>
      </p:sp>
      <p:sp>
        <p:nvSpPr>
          <p:cNvPr id="12296" name="Text Box 33"/>
          <p:cNvSpPr txBox="1">
            <a:spLocks noChangeArrowheads="1"/>
          </p:cNvSpPr>
          <p:nvPr/>
        </p:nvSpPr>
        <p:spPr bwMode="auto">
          <a:xfrm>
            <a:off x="2814638" y="2133600"/>
            <a:ext cx="1746250" cy="1036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</a:t>
            </a:r>
            <a:r>
              <a:rPr lang="en-US" sz="1200">
                <a:cs typeface="Arial" charset="0"/>
              </a:rPr>
              <a:t>&gt; </a:t>
            </a:r>
            <a:r>
              <a:rPr lang="en-US" sz="1000">
                <a:cs typeface="Arial" charset="0"/>
              </a:rPr>
              <a:t>300</a:t>
            </a:r>
          </a:p>
          <a:p>
            <a:r>
              <a:rPr lang="en-US" sz="1000">
                <a:cs typeface="Arial" charset="0"/>
              </a:rPr>
              <a:t>Nº Filings/year: ~1000</a:t>
            </a:r>
          </a:p>
          <a:p>
            <a:r>
              <a:rPr lang="en-US" sz="1000">
                <a:cs typeface="Arial" charset="0"/>
              </a:rPr>
              <a:t>Nº Concepts (EU): ~ 950</a:t>
            </a:r>
          </a:p>
          <a:p>
            <a:r>
              <a:rPr lang="en-US" sz="1000">
                <a:cs typeface="Arial" charset="0"/>
              </a:rPr>
              <a:t>Nº Dimensions (EU):  22</a:t>
            </a:r>
          </a:p>
          <a:p>
            <a:r>
              <a:rPr lang="en-US" sz="1000">
                <a:cs typeface="Arial" charset="0"/>
              </a:rPr>
              <a:t>Add. Concepts (ES): ~ 553</a:t>
            </a:r>
          </a:p>
          <a:p>
            <a:r>
              <a:rPr lang="en-US" sz="1000">
                <a:cs typeface="Arial" charset="0"/>
              </a:rPr>
              <a:t>Add. Dimensions (ES): 8</a:t>
            </a:r>
          </a:p>
        </p:txBody>
      </p:sp>
      <p:cxnSp>
        <p:nvCxnSpPr>
          <p:cNvPr id="12297" name="AutoShape 35"/>
          <p:cNvCxnSpPr>
            <a:cxnSpLocks noChangeShapeType="1"/>
            <a:stCxn id="12294" idx="2"/>
            <a:endCxn id="53259" idx="1"/>
          </p:cNvCxnSpPr>
          <p:nvPr/>
        </p:nvCxnSpPr>
        <p:spPr bwMode="auto">
          <a:xfrm rot="5400000">
            <a:off x="604838" y="4498975"/>
            <a:ext cx="503238" cy="109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98" name="AutoShape 36"/>
          <p:cNvCxnSpPr>
            <a:cxnSpLocks noChangeShapeType="1"/>
            <a:stCxn id="12295" idx="2"/>
            <a:endCxn id="53263" idx="1"/>
          </p:cNvCxnSpPr>
          <p:nvPr/>
        </p:nvCxnSpPr>
        <p:spPr bwMode="auto">
          <a:xfrm rot="16200000" flipH="1">
            <a:off x="1535907" y="3655219"/>
            <a:ext cx="590550" cy="122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99" name="AutoShape 38"/>
          <p:cNvCxnSpPr>
            <a:cxnSpLocks noChangeShapeType="1"/>
            <a:stCxn id="12296" idx="2"/>
            <a:endCxn id="53265" idx="1"/>
          </p:cNvCxnSpPr>
          <p:nvPr/>
        </p:nvCxnSpPr>
        <p:spPr bwMode="auto">
          <a:xfrm rot="16200000" flipH="1">
            <a:off x="3582194" y="3275807"/>
            <a:ext cx="21590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3281" name="Oval 29"/>
          <p:cNvSpPr>
            <a:spLocks noChangeArrowheads="1"/>
          </p:cNvSpPr>
          <p:nvPr/>
        </p:nvSpPr>
        <p:spPr bwMode="auto">
          <a:xfrm>
            <a:off x="4845050" y="2709863"/>
            <a:ext cx="1601788" cy="87788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GB" sz="1200" dirty="0" err="1">
                <a:cs typeface="Arial" charset="0"/>
              </a:rPr>
              <a:t>Sectorial</a:t>
            </a:r>
            <a:endParaRPr lang="en-GB" sz="1200" dirty="0">
              <a:cs typeface="Arial" charset="0"/>
            </a:endParaRP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Statements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(FINREP)</a:t>
            </a:r>
          </a:p>
        </p:txBody>
      </p:sp>
      <p:sp>
        <p:nvSpPr>
          <p:cNvPr id="12301" name="Text Box 34"/>
          <p:cNvSpPr txBox="1">
            <a:spLocks noChangeArrowheads="1"/>
          </p:cNvSpPr>
          <p:nvPr/>
        </p:nvSpPr>
        <p:spPr bwMode="auto">
          <a:xfrm>
            <a:off x="4308475" y="1773238"/>
            <a:ext cx="172402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cs typeface="Arial" charset="0"/>
              </a:rPr>
              <a:t>Nº Participants: </a:t>
            </a:r>
            <a:r>
              <a:rPr lang="en-US" sz="1200">
                <a:cs typeface="Arial" charset="0"/>
              </a:rPr>
              <a:t>&gt; </a:t>
            </a:r>
            <a:r>
              <a:rPr lang="en-US" sz="1000">
                <a:cs typeface="Arial" charset="0"/>
              </a:rPr>
              <a:t>300</a:t>
            </a:r>
          </a:p>
          <a:p>
            <a:r>
              <a:rPr lang="en-US" sz="1000">
                <a:cs typeface="Arial" charset="0"/>
              </a:rPr>
              <a:t>Nº Concepts (EU): ~ 1.700</a:t>
            </a:r>
          </a:p>
          <a:p>
            <a:r>
              <a:rPr lang="en-US" sz="1000">
                <a:cs typeface="Arial" charset="0"/>
              </a:rPr>
              <a:t>Nº Dimensions (EU):  12</a:t>
            </a:r>
          </a:p>
        </p:txBody>
      </p:sp>
      <p:cxnSp>
        <p:nvCxnSpPr>
          <p:cNvPr id="12302" name="AutoShape 39"/>
          <p:cNvCxnSpPr>
            <a:cxnSpLocks noChangeShapeType="1"/>
            <a:stCxn id="12301" idx="2"/>
            <a:endCxn id="53281" idx="0"/>
          </p:cNvCxnSpPr>
          <p:nvPr/>
        </p:nvCxnSpPr>
        <p:spPr bwMode="auto">
          <a:xfrm rot="16200000" flipH="1">
            <a:off x="5229225" y="2293938"/>
            <a:ext cx="357188" cy="474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2305" name="Line 3"/>
          <p:cNvSpPr>
            <a:spLocks noChangeShapeType="1"/>
          </p:cNvSpPr>
          <p:nvPr/>
        </p:nvSpPr>
        <p:spPr bwMode="auto">
          <a:xfrm>
            <a:off x="320675" y="6049963"/>
            <a:ext cx="851217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2306" name="Line 4"/>
          <p:cNvSpPr>
            <a:spLocks noChangeShapeType="1"/>
          </p:cNvSpPr>
          <p:nvPr/>
        </p:nvSpPr>
        <p:spPr bwMode="auto">
          <a:xfrm>
            <a:off x="301625" y="5735638"/>
            <a:ext cx="8529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66713" y="5602288"/>
            <a:ext cx="520700" cy="536575"/>
            <a:chOff x="260" y="3476"/>
            <a:chExt cx="328" cy="338"/>
          </a:xfrm>
        </p:grpSpPr>
        <p:sp>
          <p:nvSpPr>
            <p:cNvPr id="12335" name="Line 6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36" name="Text Box 7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2004</a:t>
              </a:r>
            </a:p>
          </p:txBody>
        </p:sp>
      </p:grpSp>
      <p:sp>
        <p:nvSpPr>
          <p:cNvPr id="53263" name="Oval 26"/>
          <p:cNvSpPr>
            <a:spLocks noChangeArrowheads="1"/>
          </p:cNvSpPr>
          <p:nvPr/>
        </p:nvSpPr>
        <p:spPr bwMode="auto">
          <a:xfrm>
            <a:off x="1671638" y="3883025"/>
            <a:ext cx="1511300" cy="8778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Public Statements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(IFRS)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552700" y="5602288"/>
            <a:ext cx="520700" cy="536575"/>
            <a:chOff x="260" y="3476"/>
            <a:chExt cx="328" cy="338"/>
          </a:xfrm>
        </p:grpSpPr>
        <p:sp>
          <p:nvSpPr>
            <p:cNvPr id="12333" name="Line 12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34" name="Text Box 13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2006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706938" y="5602288"/>
            <a:ext cx="520700" cy="536575"/>
            <a:chOff x="260" y="3476"/>
            <a:chExt cx="328" cy="338"/>
          </a:xfrm>
        </p:grpSpPr>
        <p:sp>
          <p:nvSpPr>
            <p:cNvPr id="12331" name="Line 15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32" name="Text Box 16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2008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783263" y="5602288"/>
            <a:ext cx="520700" cy="536575"/>
            <a:chOff x="260" y="3476"/>
            <a:chExt cx="328" cy="338"/>
          </a:xfrm>
        </p:grpSpPr>
        <p:sp>
          <p:nvSpPr>
            <p:cNvPr id="12329" name="Line 18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30" name="Text Box 19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2009</a:t>
              </a: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629025" y="5602288"/>
            <a:ext cx="520700" cy="536575"/>
            <a:chOff x="260" y="3476"/>
            <a:chExt cx="328" cy="338"/>
          </a:xfrm>
        </p:grpSpPr>
        <p:sp>
          <p:nvSpPr>
            <p:cNvPr id="12327" name="Line 24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28" name="Text Box 25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2007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6859588" y="5602288"/>
            <a:ext cx="520700" cy="536575"/>
            <a:chOff x="260" y="3476"/>
            <a:chExt cx="328" cy="338"/>
          </a:xfrm>
        </p:grpSpPr>
        <p:sp>
          <p:nvSpPr>
            <p:cNvPr id="12325" name="Line 18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26" name="Text Box 19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2010</a:t>
              </a:r>
            </a:p>
          </p:txBody>
        </p:sp>
      </p:grp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7935913" y="5602288"/>
            <a:ext cx="520700" cy="536575"/>
            <a:chOff x="260" y="3476"/>
            <a:chExt cx="328" cy="338"/>
          </a:xfrm>
        </p:grpSpPr>
        <p:sp>
          <p:nvSpPr>
            <p:cNvPr id="12323" name="Line 18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24" name="Text Box 19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2011</a:t>
              </a:r>
            </a:p>
          </p:txBody>
        </p:sp>
      </p:grp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1465263" y="5580063"/>
            <a:ext cx="520700" cy="536575"/>
            <a:chOff x="260" y="3476"/>
            <a:chExt cx="328" cy="338"/>
          </a:xfrm>
        </p:grpSpPr>
        <p:sp>
          <p:nvSpPr>
            <p:cNvPr id="12321" name="Line 12"/>
            <p:cNvSpPr>
              <a:spLocks noChangeShapeType="1"/>
            </p:cNvSpPr>
            <p:nvPr/>
          </p:nvSpPr>
          <p:spPr bwMode="auto">
            <a:xfrm>
              <a:off x="424" y="3476"/>
              <a:ext cx="0" cy="1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/>
            </a:p>
          </p:txBody>
        </p:sp>
        <p:sp>
          <p:nvSpPr>
            <p:cNvPr id="12322" name="Text Box 13"/>
            <p:cNvSpPr txBox="1">
              <a:spLocks noChangeArrowheads="1"/>
            </p:cNvSpPr>
            <p:nvPr/>
          </p:nvSpPr>
          <p:spPr bwMode="auto">
            <a:xfrm>
              <a:off x="260" y="3641"/>
              <a:ext cx="328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200">
                  <a:cs typeface="Arial" charset="0"/>
                </a:rPr>
                <a:t>2005</a:t>
              </a:r>
            </a:p>
          </p:txBody>
        </p:sp>
      </p:grpSp>
      <p:sp>
        <p:nvSpPr>
          <p:cNvPr id="96" name="Oval 29"/>
          <p:cNvSpPr>
            <a:spLocks noChangeArrowheads="1"/>
          </p:cNvSpPr>
          <p:nvPr/>
        </p:nvSpPr>
        <p:spPr bwMode="auto">
          <a:xfrm>
            <a:off x="6164263" y="1993900"/>
            <a:ext cx="1438275" cy="8778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200" dirty="0">
                <a:cs typeface="Arial" charset="0"/>
              </a:rPr>
              <a:t>Mutual guarantee</a:t>
            </a:r>
          </a:p>
          <a:p>
            <a:pPr algn="ctr">
              <a:defRPr/>
            </a:pPr>
            <a:r>
              <a:rPr lang="en-US" sz="1200" dirty="0">
                <a:cs typeface="Arial" charset="0"/>
              </a:rPr>
              <a:t>Exchange offices</a:t>
            </a:r>
          </a:p>
        </p:txBody>
      </p:sp>
      <p:sp>
        <p:nvSpPr>
          <p:cNvPr id="12317" name="Text Box 32"/>
          <p:cNvSpPr txBox="1">
            <a:spLocks noChangeArrowheads="1"/>
          </p:cNvSpPr>
          <p:nvPr/>
        </p:nvSpPr>
        <p:spPr bwMode="auto">
          <a:xfrm>
            <a:off x="5618163" y="1252538"/>
            <a:ext cx="166687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>
                <a:cs typeface="Arial" charset="0"/>
              </a:rPr>
              <a:t>Nº Participants: &gt; 300</a:t>
            </a:r>
          </a:p>
          <a:p>
            <a:r>
              <a:rPr lang="en-GB" sz="1000">
                <a:cs typeface="Arial" charset="0"/>
              </a:rPr>
              <a:t>Nº Filings / year: &gt; 1000</a:t>
            </a:r>
          </a:p>
        </p:txBody>
      </p:sp>
      <p:cxnSp>
        <p:nvCxnSpPr>
          <p:cNvPr id="12318" name="AutoShape 39"/>
          <p:cNvCxnSpPr>
            <a:cxnSpLocks noChangeShapeType="1"/>
            <a:stCxn id="12317" idx="2"/>
            <a:endCxn id="96" idx="0"/>
          </p:cNvCxnSpPr>
          <p:nvPr/>
        </p:nvCxnSpPr>
        <p:spPr bwMode="auto">
          <a:xfrm rot="16200000" flipH="1">
            <a:off x="6496844" y="1607344"/>
            <a:ext cx="341312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10" name="Oval 29"/>
          <p:cNvSpPr>
            <a:spLocks noChangeArrowheads="1"/>
          </p:cNvSpPr>
          <p:nvPr/>
        </p:nvSpPr>
        <p:spPr bwMode="auto">
          <a:xfrm>
            <a:off x="7891463" y="687388"/>
            <a:ext cx="1601787" cy="109696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_tradnl" sz="1200" dirty="0">
                <a:cs typeface="Arial" charset="0"/>
              </a:rPr>
              <a:t>FINREP 2012</a:t>
            </a:r>
          </a:p>
          <a:p>
            <a:pPr algn="ctr">
              <a:defRPr/>
            </a:pPr>
            <a:r>
              <a:rPr lang="es-ES_tradnl" sz="1200" dirty="0">
                <a:cs typeface="Arial" charset="0"/>
              </a:rPr>
              <a:t>COREP </a:t>
            </a:r>
            <a:r>
              <a:rPr lang="es-ES_tradnl" sz="1200" dirty="0" smtClean="0">
                <a:cs typeface="Arial" charset="0"/>
              </a:rPr>
              <a:t>2013</a:t>
            </a:r>
            <a:endParaRPr lang="es-ES_tradnl" sz="1200" dirty="0">
              <a:cs typeface="Arial" charset="0"/>
            </a:endParaRPr>
          </a:p>
        </p:txBody>
      </p:sp>
      <p:sp>
        <p:nvSpPr>
          <p:cNvPr id="109" name="Oval 29"/>
          <p:cNvSpPr>
            <a:spLocks noChangeArrowheads="1"/>
          </p:cNvSpPr>
          <p:nvPr/>
        </p:nvSpPr>
        <p:spPr bwMode="auto">
          <a:xfrm>
            <a:off x="7180263" y="1444625"/>
            <a:ext cx="1417637" cy="8159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_tradnl" sz="1200" dirty="0">
                <a:cs typeface="Arial" charset="0"/>
              </a:rPr>
              <a:t>ECB BSI and MRI</a:t>
            </a:r>
          </a:p>
          <a:p>
            <a:pPr algn="ctr">
              <a:defRPr/>
            </a:pPr>
            <a:r>
              <a:rPr lang="en-GB" sz="1200" dirty="0">
                <a:cs typeface="Arial" charset="0"/>
              </a:rPr>
              <a:t>statistics</a:t>
            </a:r>
          </a:p>
        </p:txBody>
      </p:sp>
      <p:cxnSp>
        <p:nvCxnSpPr>
          <p:cNvPr id="50" name="49 Conector recto"/>
          <p:cNvCxnSpPr/>
          <p:nvPr/>
        </p:nvCxnSpPr>
        <p:spPr bwMode="auto">
          <a:xfrm flipV="1">
            <a:off x="7891463" y="687388"/>
            <a:ext cx="0" cy="53625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53 Conector recto"/>
          <p:cNvCxnSpPr/>
          <p:nvPr/>
        </p:nvCxnSpPr>
        <p:spPr bwMode="auto">
          <a:xfrm>
            <a:off x="3687763" y="4306888"/>
            <a:ext cx="355123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5" name="54 CuadroTexto"/>
          <p:cNvSpPr txBox="1"/>
          <p:nvPr/>
        </p:nvSpPr>
        <p:spPr>
          <a:xfrm>
            <a:off x="3692525" y="4345414"/>
            <a:ext cx="37412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22.000 instance documents received</a:t>
            </a:r>
          </a:p>
          <a:p>
            <a:r>
              <a:rPr lang="en-GB" sz="1600" dirty="0" smtClean="0"/>
              <a:t>10.000 validation rules defined</a:t>
            </a:r>
          </a:p>
          <a:p>
            <a:r>
              <a:rPr lang="en-GB" sz="1600" dirty="0" smtClean="0"/>
              <a:t>  1.200 XBRL assertions needed</a:t>
            </a:r>
          </a:p>
          <a:p>
            <a:r>
              <a:rPr lang="en-GB" sz="1600" dirty="0" smtClean="0"/>
              <a:t>60.000 errors detected</a:t>
            </a:r>
          </a:p>
          <a:p>
            <a:endParaRPr lang="en-GB" sz="1600" dirty="0"/>
          </a:p>
        </p:txBody>
      </p:sp>
      <p:grpSp>
        <p:nvGrpSpPr>
          <p:cNvPr id="10" name="62 Grupo"/>
          <p:cNvGrpSpPr/>
          <p:nvPr/>
        </p:nvGrpSpPr>
        <p:grpSpPr>
          <a:xfrm>
            <a:off x="7180263" y="3170238"/>
            <a:ext cx="2024062" cy="1323439"/>
            <a:chOff x="7180263" y="3170238"/>
            <a:chExt cx="2024062" cy="1323439"/>
          </a:xfrm>
        </p:grpSpPr>
        <p:cxnSp>
          <p:nvCxnSpPr>
            <p:cNvPr id="59" name="58 Conector recto"/>
            <p:cNvCxnSpPr/>
            <p:nvPr/>
          </p:nvCxnSpPr>
          <p:spPr bwMode="auto">
            <a:xfrm flipV="1">
              <a:off x="7285038" y="4302124"/>
              <a:ext cx="1654174" cy="47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1" name="60 CuadroTexto"/>
            <p:cNvSpPr txBox="1"/>
            <p:nvPr/>
          </p:nvSpPr>
          <p:spPr>
            <a:xfrm>
              <a:off x="7180263" y="3170238"/>
              <a:ext cx="202406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25.000 new validations rules</a:t>
              </a:r>
            </a:p>
            <a:p>
              <a:r>
                <a:rPr lang="en-GB" sz="1600" dirty="0" smtClean="0"/>
                <a:t>(multiple instance validation)</a:t>
              </a:r>
            </a:p>
            <a:p>
              <a:endParaRPr lang="en-GB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Former approach</a:t>
            </a:r>
            <a:endParaRPr lang="en-GB" dirty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500188"/>
            <a:ext cx="86868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2571750"/>
            <a:ext cx="4162425" cy="4019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Better maintainability:</a:t>
            </a:r>
          </a:p>
          <a:p>
            <a:pPr lvl="1"/>
            <a:r>
              <a:rPr lang="en-US" sz="2000" dirty="0" smtClean="0"/>
              <a:t>Striking reduction in the number of rules to maintain (reduced to a 10%)</a:t>
            </a:r>
          </a:p>
          <a:p>
            <a:r>
              <a:rPr lang="en-US" sz="2000" dirty="0" smtClean="0"/>
              <a:t>Validation rules expressed in business terms</a:t>
            </a:r>
          </a:p>
          <a:p>
            <a:r>
              <a:rPr lang="en-US" sz="2000" dirty="0" smtClean="0"/>
              <a:t>Reusability between different actors</a:t>
            </a:r>
          </a:p>
          <a:p>
            <a:pPr lvl="1"/>
            <a:r>
              <a:rPr lang="en-US" sz="2000" dirty="0" smtClean="0"/>
              <a:t>Regulators and credit institutions</a:t>
            </a:r>
          </a:p>
          <a:p>
            <a:pPr lvl="1"/>
            <a:r>
              <a:rPr lang="en-US" sz="2000" dirty="0" smtClean="0"/>
              <a:t>Different countries:</a:t>
            </a:r>
          </a:p>
          <a:p>
            <a:pPr lvl="2"/>
            <a:r>
              <a:rPr lang="en-US" sz="2000" dirty="0" smtClean="0"/>
              <a:t>European rules</a:t>
            </a:r>
          </a:p>
          <a:p>
            <a:pPr lvl="2"/>
            <a:r>
              <a:rPr lang="en-US" sz="2000" dirty="0" smtClean="0"/>
              <a:t>Domestic ones</a:t>
            </a:r>
          </a:p>
          <a:p>
            <a:r>
              <a:rPr lang="en-US" sz="2000" dirty="0" smtClean="0"/>
              <a:t>Data available sooner and improved quality</a:t>
            </a:r>
          </a:p>
          <a:p>
            <a:pPr lvl="1"/>
            <a:r>
              <a:rPr lang="en-US" sz="2000" dirty="0" smtClean="0"/>
              <a:t>Standard and formal language to express formulae</a:t>
            </a:r>
          </a:p>
          <a:p>
            <a:pPr lvl="1"/>
            <a:r>
              <a:rPr lang="en-US" sz="2000" dirty="0" smtClean="0"/>
              <a:t>Can be validated at the source of information</a:t>
            </a:r>
          </a:p>
          <a:p>
            <a:r>
              <a:rPr lang="en-US" sz="2000" dirty="0" smtClean="0"/>
              <a:t>Poor understanding of XBRL by credit institutions</a:t>
            </a:r>
          </a:p>
          <a:p>
            <a:endParaRPr lang="en-GB" sz="2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7F36E4-2968-4163-809D-96DA7B0DE2D8}" type="slidenum">
              <a:rPr lang="es-ES_tradnl" smtClean="0"/>
              <a:pPr>
                <a:defRPr/>
              </a:pPr>
              <a:t>16</a:t>
            </a:fld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4 Marcador de contenido" descr="lost_1280x1024-76374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110951"/>
          </a:xfr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CB91E4-7DF1-492F-ADF2-9B7C17310A1B}" type="slidenum">
              <a:rPr lang="es-ES_tradnl" smtClean="0"/>
              <a:pPr>
                <a:defRPr/>
              </a:pPr>
              <a:t>2</a:t>
            </a:fld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4"/>
          <p:cNvSpPr txBox="1">
            <a:spLocks noChangeArrowheads="1"/>
          </p:cNvSpPr>
          <p:nvPr/>
        </p:nvSpPr>
        <p:spPr bwMode="auto">
          <a:xfrm>
            <a:off x="3082925" y="4546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75FA99A-A49C-4370-B273-70A9EA01912A}" type="slidenum">
              <a:rPr lang="es-ES_tradnl" smtClean="0"/>
              <a:pPr/>
              <a:t>4</a:t>
            </a:fld>
            <a:endParaRPr lang="es-ES_tradnl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banking reporting at Banco de España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788" y="1277938"/>
            <a:ext cx="8575675" cy="4567237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dirty="0" smtClean="0"/>
              <a:t>Some functions require </a:t>
            </a:r>
            <a:r>
              <a:rPr lang="en-US" dirty="0"/>
              <a:t>the collection of </a:t>
            </a:r>
            <a:r>
              <a:rPr lang="en-US" dirty="0" smtClean="0"/>
              <a:t>data from credit institutions:</a:t>
            </a:r>
            <a:endParaRPr lang="en-US" dirty="0"/>
          </a:p>
          <a:p>
            <a:pPr marL="742950" lvl="1" indent="-285750">
              <a:buFont typeface="Arial" charset="0"/>
              <a:buChar char="–"/>
              <a:defRPr/>
            </a:pPr>
            <a:r>
              <a:rPr lang="en-US" dirty="0"/>
              <a:t>Promotion of the stability of the financial system</a:t>
            </a:r>
          </a:p>
          <a:p>
            <a:pPr marL="742950" lvl="1" indent="-285750">
              <a:buFont typeface="Arial" charset="0"/>
              <a:buChar char="–"/>
              <a:defRPr/>
            </a:pPr>
            <a:r>
              <a:rPr lang="en-US" dirty="0"/>
              <a:t>Preparation and publication of statistics</a:t>
            </a:r>
          </a:p>
          <a:p>
            <a:pPr marL="742950" lvl="1" indent="-285750">
              <a:buFont typeface="Arial" charset="0"/>
              <a:buChar char="–"/>
              <a:defRPr/>
            </a:pPr>
            <a:r>
              <a:rPr lang="en-US" dirty="0"/>
              <a:t>Gathering data for the European Central Bank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en-US" dirty="0" smtClean="0"/>
              <a:t>Process</a:t>
            </a:r>
          </a:p>
          <a:p>
            <a:pPr marL="742950" lvl="1" indent="-285750">
              <a:lnSpc>
                <a:spcPct val="120000"/>
              </a:lnSpc>
              <a:buFont typeface="Arial" charset="0"/>
              <a:buChar char="–"/>
              <a:defRPr/>
            </a:pPr>
            <a:r>
              <a:rPr lang="en-US" dirty="0" smtClean="0"/>
              <a:t>Regulation laws are published : definition of concepts required and its schedule</a:t>
            </a:r>
          </a:p>
          <a:p>
            <a:pPr marL="742950" lvl="1" indent="-285750">
              <a:lnSpc>
                <a:spcPct val="120000"/>
              </a:lnSpc>
              <a:buFont typeface="Arial" charset="0"/>
              <a:buChar char="–"/>
              <a:defRPr/>
            </a:pPr>
            <a:r>
              <a:rPr lang="en-US" dirty="0" smtClean="0"/>
              <a:t>Data is received and debugged through a validation process</a:t>
            </a:r>
          </a:p>
          <a:p>
            <a:pPr marL="742950" lvl="1" indent="-285750">
              <a:lnSpc>
                <a:spcPct val="120000"/>
              </a:lnSpc>
              <a:buFont typeface="Arial" charset="0"/>
              <a:buChar char="–"/>
              <a:defRPr/>
            </a:pPr>
            <a:r>
              <a:rPr lang="en-US" dirty="0" smtClean="0"/>
              <a:t>Clean data is available for analysts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dirty="0" smtClean="0"/>
              <a:t>Some numbers</a:t>
            </a:r>
            <a:endParaRPr lang="en-US" dirty="0"/>
          </a:p>
          <a:p>
            <a:pPr marL="742950" lvl="1" indent="-285750">
              <a:buFont typeface="Arial" charset="0"/>
              <a:buChar char="–"/>
              <a:defRPr/>
            </a:pPr>
            <a:r>
              <a:rPr lang="en-US" dirty="0" smtClean="0"/>
              <a:t>More than 150 financial statements in use (more than 300 in total)</a:t>
            </a:r>
          </a:p>
          <a:p>
            <a:pPr marL="742950" lvl="1" indent="-285750">
              <a:buFont typeface="Arial" charset="0"/>
              <a:buChar char="–"/>
              <a:defRPr/>
            </a:pPr>
            <a:r>
              <a:rPr lang="en-US" dirty="0" smtClean="0"/>
              <a:t>About </a:t>
            </a:r>
            <a:r>
              <a:rPr lang="en-US" b="1" dirty="0" smtClean="0"/>
              <a:t>40.000</a:t>
            </a:r>
            <a:r>
              <a:rPr lang="en-US" dirty="0" smtClean="0"/>
              <a:t> different financial concepts defined</a:t>
            </a:r>
          </a:p>
          <a:p>
            <a:pPr marL="742950" lvl="1" indent="-285750">
              <a:buFont typeface="Arial" charset="0"/>
              <a:buChar char="–"/>
              <a:defRPr/>
            </a:pPr>
            <a:r>
              <a:rPr lang="en-US" dirty="0" smtClean="0"/>
              <a:t>More than </a:t>
            </a:r>
            <a:r>
              <a:rPr lang="en-US" b="1" dirty="0" smtClean="0"/>
              <a:t>28.000</a:t>
            </a:r>
            <a:r>
              <a:rPr lang="en-US" dirty="0" smtClean="0"/>
              <a:t> quality checks defined</a:t>
            </a:r>
          </a:p>
          <a:p>
            <a:pPr marL="742950" lvl="1" indent="-285750">
              <a:buFont typeface="Arial" charset="0"/>
              <a:buChar char="–"/>
              <a:defRPr/>
            </a:pPr>
            <a:r>
              <a:rPr lang="en-US" dirty="0" smtClean="0"/>
              <a:t>More than 100.000 </a:t>
            </a:r>
            <a:r>
              <a:rPr lang="en-US" dirty="0"/>
              <a:t>statements </a:t>
            </a:r>
            <a:r>
              <a:rPr lang="en-US" dirty="0" smtClean="0"/>
              <a:t>processed per </a:t>
            </a:r>
            <a:r>
              <a:rPr lang="en-US" dirty="0"/>
              <a:t>year</a:t>
            </a:r>
          </a:p>
          <a:p>
            <a:pPr marL="742950" lvl="1" indent="-285750">
              <a:buFont typeface="Arial" charset="0"/>
              <a:buChar char="–"/>
              <a:defRPr/>
            </a:pPr>
            <a:endParaRPr lang="en-US" dirty="0"/>
          </a:p>
          <a:p>
            <a:pPr lvl="1" indent="-342900">
              <a:lnSpc>
                <a:spcPct val="120000"/>
              </a:lnSpc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4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F394BD-312E-42E9-A48D-8C52180ABCEF}" type="slidenum">
              <a:rPr lang="es-ES_tradnl" smtClean="0"/>
              <a:pPr/>
              <a:t>5</a:t>
            </a:fld>
            <a:endParaRPr lang="es-ES_tradnl" smtClean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96863" y="3694113"/>
            <a:ext cx="8637587" cy="223202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r" eaLnBrk="0" hangingPunct="0"/>
            <a:r>
              <a:rPr lang="en-US" b="0" i="1">
                <a:latin typeface="Arial" charset="0"/>
                <a:ea typeface="ＭＳ Ｐゴシック" pitchFamily="1" charset="-128"/>
              </a:rPr>
              <a:t>Commercial bank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296863" y="1462088"/>
            <a:ext cx="863758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r" eaLnBrk="0" hangingPunct="0"/>
            <a:r>
              <a:rPr lang="en-US" b="0" i="1">
                <a:latin typeface="Arial" charset="0"/>
                <a:ea typeface="ＭＳ Ｐゴシック" pitchFamily="1" charset="-128"/>
              </a:rPr>
              <a:t>Regulator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of a new regulation law (classic approach)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08550" y="1641475"/>
            <a:ext cx="1313603" cy="1128713"/>
            <a:chOff x="2989" y="1268"/>
            <a:chExt cx="967" cy="948"/>
          </a:xfrm>
        </p:grpSpPr>
        <p:pic>
          <p:nvPicPr>
            <p:cNvPr id="7239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54" y="1268"/>
              <a:ext cx="402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240" name="Group 7"/>
            <p:cNvGrpSpPr>
              <a:grpSpLocks/>
            </p:cNvGrpSpPr>
            <p:nvPr/>
          </p:nvGrpSpPr>
          <p:grpSpPr bwMode="auto">
            <a:xfrm>
              <a:off x="2989" y="1480"/>
              <a:ext cx="967" cy="736"/>
              <a:chOff x="494" y="1616"/>
              <a:chExt cx="967" cy="736"/>
            </a:xfrm>
          </p:grpSpPr>
          <p:sp>
            <p:nvSpPr>
              <p:cNvPr id="7241" name="Text Box 8"/>
              <p:cNvSpPr txBox="1">
                <a:spLocks noChangeArrowheads="1"/>
              </p:cNvSpPr>
              <p:nvPr/>
            </p:nvSpPr>
            <p:spPr bwMode="auto">
              <a:xfrm>
                <a:off x="494" y="2069"/>
                <a:ext cx="967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IT developer</a:t>
                </a:r>
              </a:p>
            </p:txBody>
          </p:sp>
          <p:pic>
            <p:nvPicPr>
              <p:cNvPr id="7242" name="Picture 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492500" y="1893888"/>
            <a:ext cx="1727200" cy="1093787"/>
            <a:chOff x="2200" y="1570"/>
            <a:chExt cx="1088" cy="689"/>
          </a:xfrm>
        </p:grpSpPr>
        <p:sp>
          <p:nvSpPr>
            <p:cNvPr id="7235" name="AutoShape 11"/>
            <p:cNvSpPr>
              <a:spLocks noChangeArrowheads="1"/>
            </p:cNvSpPr>
            <p:nvPr/>
          </p:nvSpPr>
          <p:spPr bwMode="auto">
            <a:xfrm>
              <a:off x="2200" y="1706"/>
              <a:ext cx="1088" cy="182"/>
            </a:xfrm>
            <a:prstGeom prst="rightArrow">
              <a:avLst>
                <a:gd name="adj1" fmla="val 59343"/>
                <a:gd name="adj2" fmla="val 8241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236" name="Group 12"/>
            <p:cNvGrpSpPr>
              <a:grpSpLocks/>
            </p:cNvGrpSpPr>
            <p:nvPr/>
          </p:nvGrpSpPr>
          <p:grpSpPr bwMode="auto">
            <a:xfrm>
              <a:off x="2321" y="1570"/>
              <a:ext cx="824" cy="689"/>
              <a:chOff x="779" y="1616"/>
              <a:chExt cx="824" cy="689"/>
            </a:xfrm>
          </p:grpSpPr>
          <p:pic>
            <p:nvPicPr>
              <p:cNvPr id="7237" name="Picture 13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066" y="1616"/>
                <a:ext cx="29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38" name="Text Box 14"/>
              <p:cNvSpPr txBox="1">
                <a:spLocks noChangeArrowheads="1"/>
              </p:cNvSpPr>
              <p:nvPr/>
            </p:nvSpPr>
            <p:spPr bwMode="auto">
              <a:xfrm>
                <a:off x="779" y="1979"/>
                <a:ext cx="824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 i="1">
                    <a:latin typeface="Arial" charset="0"/>
                    <a:ea typeface="ＭＳ Ｐゴシック" pitchFamily="1" charset="-128"/>
                  </a:rPr>
                  <a:t>System</a:t>
                </a:r>
              </a:p>
              <a:p>
                <a:pPr algn="ctr" eaLnBrk="0" hangingPunct="0"/>
                <a:r>
                  <a:rPr lang="en-US" sz="1400" i="1">
                    <a:latin typeface="Arial" charset="0"/>
                    <a:ea typeface="ＭＳ Ｐゴシック" pitchFamily="1" charset="-128"/>
                  </a:rPr>
                  <a:t>requirements</a:t>
                </a:r>
              </a:p>
            </p:txBody>
          </p:sp>
        </p:grpSp>
      </p:grpSp>
      <p:grpSp>
        <p:nvGrpSpPr>
          <p:cNvPr id="7229" name="Group 16"/>
          <p:cNvGrpSpPr>
            <a:grpSpLocks/>
          </p:cNvGrpSpPr>
          <p:nvPr/>
        </p:nvGrpSpPr>
        <p:grpSpPr bwMode="auto">
          <a:xfrm>
            <a:off x="1281113" y="2543175"/>
            <a:ext cx="1446212" cy="1298575"/>
            <a:chOff x="807" y="1979"/>
            <a:chExt cx="911" cy="818"/>
          </a:xfrm>
        </p:grpSpPr>
        <p:sp>
          <p:nvSpPr>
            <p:cNvPr id="7231" name="AutoShape 17"/>
            <p:cNvSpPr>
              <a:spLocks noChangeArrowheads="1"/>
            </p:cNvSpPr>
            <p:nvPr/>
          </p:nvSpPr>
          <p:spPr bwMode="auto">
            <a:xfrm rot="2764424">
              <a:off x="839" y="2070"/>
              <a:ext cx="363" cy="181"/>
            </a:xfrm>
            <a:prstGeom prst="rightArrow">
              <a:avLst>
                <a:gd name="adj1" fmla="val 50000"/>
                <a:gd name="adj2" fmla="val 501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232" name="Group 18"/>
            <p:cNvGrpSpPr>
              <a:grpSpLocks/>
            </p:cNvGrpSpPr>
            <p:nvPr/>
          </p:nvGrpSpPr>
          <p:grpSpPr bwMode="auto">
            <a:xfrm>
              <a:off x="807" y="2296"/>
              <a:ext cx="911" cy="501"/>
              <a:chOff x="761" y="1616"/>
              <a:chExt cx="911" cy="501"/>
            </a:xfrm>
          </p:grpSpPr>
          <p:pic>
            <p:nvPicPr>
              <p:cNvPr id="7233" name="Picture 19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066" y="1616"/>
                <a:ext cx="29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34" name="Text Box 20"/>
              <p:cNvSpPr txBox="1">
                <a:spLocks noChangeArrowheads="1"/>
              </p:cNvSpPr>
              <p:nvPr/>
            </p:nvSpPr>
            <p:spPr bwMode="auto">
              <a:xfrm>
                <a:off x="761" y="1787"/>
                <a:ext cx="911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 i="1" dirty="0">
                    <a:latin typeface="Arial" charset="0"/>
                    <a:ea typeface="ＭＳ Ｐゴシック" pitchFamily="1" charset="-128"/>
                  </a:rPr>
                  <a:t>Regulation law</a:t>
                </a:r>
              </a:p>
              <a:p>
                <a:pPr algn="ctr" eaLnBrk="0" hangingPunct="0"/>
                <a:endParaRPr lang="en-US" sz="1400" i="1" dirty="0">
                  <a:latin typeface="Arial" charset="0"/>
                  <a:ea typeface="ＭＳ Ｐゴシック" pitchFamily="1" charset="-128"/>
                </a:endParaRPr>
              </a:p>
            </p:txBody>
          </p:sp>
        </p:grpSp>
      </p:grp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4787900" y="4519613"/>
            <a:ext cx="1606550" cy="1058862"/>
            <a:chOff x="2989" y="1327"/>
            <a:chExt cx="1183" cy="889"/>
          </a:xfrm>
        </p:grpSpPr>
        <p:pic>
          <p:nvPicPr>
            <p:cNvPr id="7225" name="Picture 2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71" y="1327"/>
              <a:ext cx="401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226" name="Group 24"/>
            <p:cNvGrpSpPr>
              <a:grpSpLocks/>
            </p:cNvGrpSpPr>
            <p:nvPr/>
          </p:nvGrpSpPr>
          <p:grpSpPr bwMode="auto">
            <a:xfrm>
              <a:off x="2989" y="1480"/>
              <a:ext cx="967" cy="736"/>
              <a:chOff x="494" y="1616"/>
              <a:chExt cx="967" cy="736"/>
            </a:xfrm>
          </p:grpSpPr>
          <p:sp>
            <p:nvSpPr>
              <p:cNvPr id="7227" name="Text Box 25"/>
              <p:cNvSpPr txBox="1">
                <a:spLocks noChangeArrowheads="1"/>
              </p:cNvSpPr>
              <p:nvPr/>
            </p:nvSpPr>
            <p:spPr bwMode="auto">
              <a:xfrm>
                <a:off x="494" y="2069"/>
                <a:ext cx="967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IT developer</a:t>
                </a:r>
              </a:p>
            </p:txBody>
          </p:sp>
          <p:pic>
            <p:nvPicPr>
              <p:cNvPr id="7228" name="Picture 2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74" name="73 Grupo"/>
          <p:cNvGrpSpPr/>
          <p:nvPr/>
        </p:nvGrpSpPr>
        <p:grpSpPr>
          <a:xfrm>
            <a:off x="538163" y="1641872"/>
            <a:ext cx="1006475" cy="1372791"/>
            <a:chOff x="538163" y="1641872"/>
            <a:chExt cx="1006475" cy="1372791"/>
          </a:xfrm>
        </p:grpSpPr>
        <p:sp>
          <p:nvSpPr>
            <p:cNvPr id="7243" name="PubPieSlice"/>
            <p:cNvSpPr>
              <a:spLocks noEditPoints="1" noChangeArrowheads="1"/>
            </p:cNvSpPr>
            <p:nvPr/>
          </p:nvSpPr>
          <p:spPr bwMode="auto">
            <a:xfrm>
              <a:off x="1076325" y="1641872"/>
              <a:ext cx="409576" cy="379421"/>
            </a:xfrm>
            <a:custGeom>
              <a:avLst/>
              <a:gdLst>
                <a:gd name="G0" fmla="+- 0 0 0"/>
                <a:gd name="G1" fmla="sin 10800 17694720"/>
                <a:gd name="G2" fmla="cos 10800 17694720"/>
                <a:gd name="G3" fmla="sin 10800 0"/>
                <a:gd name="G4" fmla="cos 10800 0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10799 w 21600"/>
                <a:gd name="T1" fmla="*/ 0 h 21600"/>
                <a:gd name="T2" fmla="*/ 10800 w 21600"/>
                <a:gd name="T3" fmla="*/ 10800 h 21600"/>
                <a:gd name="T4" fmla="*/ 21600 w 21600"/>
                <a:gd name="T5" fmla="*/ 10800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799" y="0"/>
                  </a:moveTo>
                  <a:cubicBezTo>
                    <a:pt x="4834" y="0"/>
                    <a:pt x="0" y="4835"/>
                    <a:pt x="0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7221" name="Group 29"/>
            <p:cNvGrpSpPr>
              <a:grpSpLocks/>
            </p:cNvGrpSpPr>
            <p:nvPr/>
          </p:nvGrpSpPr>
          <p:grpSpPr bwMode="auto">
            <a:xfrm>
              <a:off x="538163" y="1893888"/>
              <a:ext cx="1006475" cy="1120775"/>
              <a:chOff x="603" y="1616"/>
              <a:chExt cx="742" cy="940"/>
            </a:xfrm>
          </p:grpSpPr>
          <p:sp>
            <p:nvSpPr>
              <p:cNvPr id="7223" name="Text Box 30"/>
              <p:cNvSpPr txBox="1">
                <a:spLocks noChangeArrowheads="1"/>
              </p:cNvSpPr>
              <p:nvPr/>
            </p:nvSpPr>
            <p:spPr bwMode="auto">
              <a:xfrm>
                <a:off x="603" y="2069"/>
                <a:ext cx="742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 dirty="0">
                    <a:latin typeface="Arial" charset="0"/>
                    <a:ea typeface="ＭＳ Ｐゴシック" pitchFamily="1" charset="-128"/>
                  </a:rPr>
                  <a:t>Business</a:t>
                </a:r>
              </a:p>
              <a:p>
                <a:pPr algn="ctr" eaLnBrk="0" hangingPunct="0"/>
                <a:r>
                  <a:rPr lang="en-US" sz="1600" b="0" dirty="0">
                    <a:latin typeface="Arial" charset="0"/>
                    <a:ea typeface="ＭＳ Ｐゴシック" pitchFamily="1" charset="-128"/>
                  </a:rPr>
                  <a:t>user</a:t>
                </a:r>
              </a:p>
            </p:txBody>
          </p:sp>
          <p:pic>
            <p:nvPicPr>
              <p:cNvPr id="7224" name="Picture 3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7222" name="Picture 3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85113" y="1893888"/>
            <a:ext cx="7413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18" name="Picture 3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088" y="4270376"/>
            <a:ext cx="7413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37"/>
          <p:cNvGrpSpPr>
            <a:grpSpLocks/>
          </p:cNvGrpSpPr>
          <p:nvPr/>
        </p:nvGrpSpPr>
        <p:grpSpPr bwMode="auto">
          <a:xfrm>
            <a:off x="2195513" y="3983038"/>
            <a:ext cx="1090612" cy="1595437"/>
            <a:chOff x="1383" y="2886"/>
            <a:chExt cx="687" cy="1005"/>
          </a:xfrm>
        </p:grpSpPr>
        <p:grpSp>
          <p:nvGrpSpPr>
            <p:cNvPr id="7210" name="Group 38"/>
            <p:cNvGrpSpPr>
              <a:grpSpLocks/>
            </p:cNvGrpSpPr>
            <p:nvPr/>
          </p:nvGrpSpPr>
          <p:grpSpPr bwMode="auto">
            <a:xfrm>
              <a:off x="1383" y="3224"/>
              <a:ext cx="687" cy="667"/>
              <a:chOff x="1854" y="1372"/>
              <a:chExt cx="803" cy="889"/>
            </a:xfrm>
          </p:grpSpPr>
          <p:pic>
            <p:nvPicPr>
              <p:cNvPr id="7212" name="Picture 39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290" y="1372"/>
                <a:ext cx="367" cy="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7213" name="Group 40"/>
              <p:cNvGrpSpPr>
                <a:grpSpLocks/>
              </p:cNvGrpSpPr>
              <p:nvPr/>
            </p:nvGrpSpPr>
            <p:grpSpPr bwMode="auto">
              <a:xfrm>
                <a:off x="1854" y="1525"/>
                <a:ext cx="784" cy="736"/>
                <a:chOff x="584" y="1616"/>
                <a:chExt cx="784" cy="736"/>
              </a:xfrm>
            </p:grpSpPr>
            <p:sp>
              <p:nvSpPr>
                <p:cNvPr id="7214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584" y="2069"/>
                  <a:ext cx="784" cy="2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IT analyst</a:t>
                  </a:r>
                </a:p>
              </p:txBody>
            </p:sp>
            <p:pic>
              <p:nvPicPr>
                <p:cNvPr id="7215" name="Picture 4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793" y="1616"/>
                  <a:ext cx="37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7211" name="AutoShape 43"/>
            <p:cNvSpPr>
              <a:spLocks noChangeArrowheads="1"/>
            </p:cNvSpPr>
            <p:nvPr/>
          </p:nvSpPr>
          <p:spPr bwMode="auto">
            <a:xfrm rot="2764424">
              <a:off x="1338" y="2977"/>
              <a:ext cx="363" cy="181"/>
            </a:xfrm>
            <a:prstGeom prst="rightArrow">
              <a:avLst>
                <a:gd name="adj1" fmla="val 50000"/>
                <a:gd name="adj2" fmla="val 501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8" name="Group 44"/>
          <p:cNvGrpSpPr>
            <a:grpSpLocks/>
          </p:cNvGrpSpPr>
          <p:nvPr/>
        </p:nvGrpSpPr>
        <p:grpSpPr bwMode="auto">
          <a:xfrm>
            <a:off x="3419475" y="4559300"/>
            <a:ext cx="1727200" cy="1093788"/>
            <a:chOff x="2200" y="1570"/>
            <a:chExt cx="1088" cy="689"/>
          </a:xfrm>
        </p:grpSpPr>
        <p:sp>
          <p:nvSpPr>
            <p:cNvPr id="7206" name="AutoShape 45"/>
            <p:cNvSpPr>
              <a:spLocks noChangeArrowheads="1"/>
            </p:cNvSpPr>
            <p:nvPr/>
          </p:nvSpPr>
          <p:spPr bwMode="auto">
            <a:xfrm>
              <a:off x="2200" y="1706"/>
              <a:ext cx="1088" cy="182"/>
            </a:xfrm>
            <a:prstGeom prst="rightArrow">
              <a:avLst>
                <a:gd name="adj1" fmla="val 59343"/>
                <a:gd name="adj2" fmla="val 8241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207" name="Group 46"/>
            <p:cNvGrpSpPr>
              <a:grpSpLocks/>
            </p:cNvGrpSpPr>
            <p:nvPr/>
          </p:nvGrpSpPr>
          <p:grpSpPr bwMode="auto">
            <a:xfrm>
              <a:off x="2321" y="1570"/>
              <a:ext cx="824" cy="689"/>
              <a:chOff x="779" y="1616"/>
              <a:chExt cx="824" cy="689"/>
            </a:xfrm>
          </p:grpSpPr>
          <p:pic>
            <p:nvPicPr>
              <p:cNvPr id="7208" name="Picture 4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066" y="1616"/>
                <a:ext cx="29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209" name="Text Box 48"/>
              <p:cNvSpPr txBox="1">
                <a:spLocks noChangeArrowheads="1"/>
              </p:cNvSpPr>
              <p:nvPr/>
            </p:nvSpPr>
            <p:spPr bwMode="auto">
              <a:xfrm>
                <a:off x="779" y="1979"/>
                <a:ext cx="824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 i="1">
                    <a:latin typeface="Arial" charset="0"/>
                    <a:ea typeface="ＭＳ Ｐゴシック" pitchFamily="1" charset="-128"/>
                  </a:rPr>
                  <a:t>System</a:t>
                </a:r>
              </a:p>
              <a:p>
                <a:pPr algn="ctr" eaLnBrk="0" hangingPunct="0"/>
                <a:r>
                  <a:rPr lang="en-US" sz="1400" i="1">
                    <a:latin typeface="Arial" charset="0"/>
                    <a:ea typeface="ＭＳ Ｐゴシック" pitchFamily="1" charset="-128"/>
                  </a:rPr>
                  <a:t>requirements</a:t>
                </a:r>
              </a:p>
            </p:txBody>
          </p:sp>
        </p:grpSp>
      </p:grpSp>
      <p:grpSp>
        <p:nvGrpSpPr>
          <p:cNvPr id="20" name="Group 49"/>
          <p:cNvGrpSpPr>
            <a:grpSpLocks/>
          </p:cNvGrpSpPr>
          <p:nvPr/>
        </p:nvGrpSpPr>
        <p:grpSpPr bwMode="auto">
          <a:xfrm>
            <a:off x="6227763" y="4559300"/>
            <a:ext cx="1727200" cy="981075"/>
            <a:chOff x="3787" y="1570"/>
            <a:chExt cx="1088" cy="618"/>
          </a:xfrm>
        </p:grpSpPr>
        <p:sp>
          <p:nvSpPr>
            <p:cNvPr id="7200" name="AutoShape 50"/>
            <p:cNvSpPr>
              <a:spLocks noChangeArrowheads="1"/>
            </p:cNvSpPr>
            <p:nvPr/>
          </p:nvSpPr>
          <p:spPr bwMode="auto">
            <a:xfrm>
              <a:off x="3787" y="1706"/>
              <a:ext cx="1088" cy="182"/>
            </a:xfrm>
            <a:prstGeom prst="rightArrow">
              <a:avLst>
                <a:gd name="adj1" fmla="val 49454"/>
                <a:gd name="adj2" fmla="val 9174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201" name="Group 51"/>
            <p:cNvGrpSpPr>
              <a:grpSpLocks/>
            </p:cNvGrpSpPr>
            <p:nvPr/>
          </p:nvGrpSpPr>
          <p:grpSpPr bwMode="auto">
            <a:xfrm>
              <a:off x="4241" y="1570"/>
              <a:ext cx="395" cy="618"/>
              <a:chOff x="4122" y="1570"/>
              <a:chExt cx="395" cy="618"/>
            </a:xfrm>
          </p:grpSpPr>
          <p:grpSp>
            <p:nvGrpSpPr>
              <p:cNvPr id="7202" name="Group 52"/>
              <p:cNvGrpSpPr>
                <a:grpSpLocks/>
              </p:cNvGrpSpPr>
              <p:nvPr/>
            </p:nvGrpSpPr>
            <p:grpSpPr bwMode="auto">
              <a:xfrm>
                <a:off x="4168" y="1570"/>
                <a:ext cx="304" cy="363"/>
                <a:chOff x="4230" y="1570"/>
                <a:chExt cx="304" cy="363"/>
              </a:xfrm>
            </p:grpSpPr>
            <p:pic>
              <p:nvPicPr>
                <p:cNvPr id="7204" name="Picture 53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241" y="1570"/>
                  <a:ext cx="293" cy="3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205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230" y="1698"/>
                  <a:ext cx="18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C</a:t>
                  </a:r>
                </a:p>
              </p:txBody>
            </p:sp>
          </p:grpSp>
          <p:sp>
            <p:nvSpPr>
              <p:cNvPr id="7203" name="Text Box 55"/>
              <p:cNvSpPr txBox="1">
                <a:spLocks noChangeArrowheads="1"/>
              </p:cNvSpPr>
              <p:nvPr/>
            </p:nvSpPr>
            <p:spPr bwMode="auto">
              <a:xfrm>
                <a:off x="4122" y="1996"/>
                <a:ext cx="39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i="1">
                    <a:latin typeface="Arial" charset="0"/>
                    <a:ea typeface="ＭＳ Ｐゴシック" pitchFamily="1" charset="-128"/>
                  </a:rPr>
                  <a:t>Code</a:t>
                </a:r>
              </a:p>
            </p:txBody>
          </p:sp>
        </p:grpSp>
      </p:grpSp>
      <p:sp>
        <p:nvSpPr>
          <p:cNvPr id="7182" name="Line 56"/>
          <p:cNvSpPr>
            <a:spLocks noChangeShapeType="1"/>
          </p:cNvSpPr>
          <p:nvPr/>
        </p:nvSpPr>
        <p:spPr bwMode="auto">
          <a:xfrm>
            <a:off x="250825" y="3694113"/>
            <a:ext cx="87137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3" name="Group 57"/>
          <p:cNvGrpSpPr>
            <a:grpSpLocks/>
          </p:cNvGrpSpPr>
          <p:nvPr/>
        </p:nvGrpSpPr>
        <p:grpSpPr bwMode="auto">
          <a:xfrm>
            <a:off x="6300788" y="1966913"/>
            <a:ext cx="1727200" cy="981075"/>
            <a:chOff x="3787" y="1570"/>
            <a:chExt cx="1088" cy="618"/>
          </a:xfrm>
        </p:grpSpPr>
        <p:sp>
          <p:nvSpPr>
            <p:cNvPr id="7194" name="AutoShape 58"/>
            <p:cNvSpPr>
              <a:spLocks noChangeArrowheads="1"/>
            </p:cNvSpPr>
            <p:nvPr/>
          </p:nvSpPr>
          <p:spPr bwMode="auto">
            <a:xfrm>
              <a:off x="3787" y="1706"/>
              <a:ext cx="1088" cy="182"/>
            </a:xfrm>
            <a:prstGeom prst="rightArrow">
              <a:avLst>
                <a:gd name="adj1" fmla="val 49454"/>
                <a:gd name="adj2" fmla="val 9174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195" name="Group 59"/>
            <p:cNvGrpSpPr>
              <a:grpSpLocks/>
            </p:cNvGrpSpPr>
            <p:nvPr/>
          </p:nvGrpSpPr>
          <p:grpSpPr bwMode="auto">
            <a:xfrm>
              <a:off x="4241" y="1570"/>
              <a:ext cx="395" cy="618"/>
              <a:chOff x="4122" y="1570"/>
              <a:chExt cx="395" cy="618"/>
            </a:xfrm>
          </p:grpSpPr>
          <p:grpSp>
            <p:nvGrpSpPr>
              <p:cNvPr id="7196" name="Group 60"/>
              <p:cNvGrpSpPr>
                <a:grpSpLocks/>
              </p:cNvGrpSpPr>
              <p:nvPr/>
            </p:nvGrpSpPr>
            <p:grpSpPr bwMode="auto">
              <a:xfrm>
                <a:off x="4168" y="1570"/>
                <a:ext cx="304" cy="363"/>
                <a:chOff x="4230" y="1570"/>
                <a:chExt cx="304" cy="363"/>
              </a:xfrm>
            </p:grpSpPr>
            <p:pic>
              <p:nvPicPr>
                <p:cNvPr id="7198" name="Picture 61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241" y="1570"/>
                  <a:ext cx="293" cy="3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7199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230" y="1698"/>
                  <a:ext cx="18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C</a:t>
                  </a:r>
                </a:p>
              </p:txBody>
            </p:sp>
          </p:grpSp>
          <p:sp>
            <p:nvSpPr>
              <p:cNvPr id="7197" name="Text Box 63"/>
              <p:cNvSpPr txBox="1">
                <a:spLocks noChangeArrowheads="1"/>
              </p:cNvSpPr>
              <p:nvPr/>
            </p:nvSpPr>
            <p:spPr bwMode="auto">
              <a:xfrm>
                <a:off x="4122" y="1996"/>
                <a:ext cx="39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i="1">
                    <a:latin typeface="Arial" charset="0"/>
                    <a:ea typeface="ＭＳ Ｐゴシック" pitchFamily="1" charset="-128"/>
                  </a:rPr>
                  <a:t>Code</a:t>
                </a:r>
              </a:p>
            </p:txBody>
          </p:sp>
        </p:grpSp>
      </p:grpSp>
      <p:grpSp>
        <p:nvGrpSpPr>
          <p:cNvPr id="26" name="Group 64"/>
          <p:cNvGrpSpPr>
            <a:grpSpLocks/>
          </p:cNvGrpSpPr>
          <p:nvPr/>
        </p:nvGrpSpPr>
        <p:grpSpPr bwMode="auto">
          <a:xfrm>
            <a:off x="2268538" y="1689100"/>
            <a:ext cx="1414462" cy="1284288"/>
            <a:chOff x="1429" y="1441"/>
            <a:chExt cx="891" cy="809"/>
          </a:xfrm>
        </p:grpSpPr>
        <p:sp>
          <p:nvSpPr>
            <p:cNvPr id="7188" name="AutoShape 65"/>
            <p:cNvSpPr>
              <a:spLocks noChangeArrowheads="1"/>
            </p:cNvSpPr>
            <p:nvPr/>
          </p:nvSpPr>
          <p:spPr bwMode="auto">
            <a:xfrm rot="-2023380">
              <a:off x="1429" y="2069"/>
              <a:ext cx="363" cy="181"/>
            </a:xfrm>
            <a:prstGeom prst="rightArrow">
              <a:avLst>
                <a:gd name="adj1" fmla="val 50000"/>
                <a:gd name="adj2" fmla="val 501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189" name="Group 66"/>
            <p:cNvGrpSpPr>
              <a:grpSpLocks/>
            </p:cNvGrpSpPr>
            <p:nvPr/>
          </p:nvGrpSpPr>
          <p:grpSpPr bwMode="auto">
            <a:xfrm>
              <a:off x="1606" y="1441"/>
              <a:ext cx="714" cy="679"/>
              <a:chOff x="1854" y="1355"/>
              <a:chExt cx="835" cy="906"/>
            </a:xfrm>
          </p:grpSpPr>
          <p:pic>
            <p:nvPicPr>
              <p:cNvPr id="7190" name="Picture 67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321" y="1355"/>
                <a:ext cx="368" cy="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7191" name="Group 68"/>
              <p:cNvGrpSpPr>
                <a:grpSpLocks/>
              </p:cNvGrpSpPr>
              <p:nvPr/>
            </p:nvGrpSpPr>
            <p:grpSpPr bwMode="auto">
              <a:xfrm>
                <a:off x="1854" y="1525"/>
                <a:ext cx="784" cy="736"/>
                <a:chOff x="584" y="1616"/>
                <a:chExt cx="784" cy="736"/>
              </a:xfrm>
            </p:grpSpPr>
            <p:sp>
              <p:nvSpPr>
                <p:cNvPr id="7192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584" y="2069"/>
                  <a:ext cx="784" cy="2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IT analyst</a:t>
                  </a:r>
                </a:p>
              </p:txBody>
            </p:sp>
            <p:pic>
              <p:nvPicPr>
                <p:cNvPr id="7193" name="Picture 70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793" y="1616"/>
                  <a:ext cx="37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  <p:sp>
        <p:nvSpPr>
          <p:cNvPr id="72" name="71 Flecha abajo"/>
          <p:cNvSpPr/>
          <p:nvPr/>
        </p:nvSpPr>
        <p:spPr bwMode="auto">
          <a:xfrm rot="10800000">
            <a:off x="8001000" y="3037114"/>
            <a:ext cx="500743" cy="1045029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7" name="76 Grupo"/>
          <p:cNvGrpSpPr/>
          <p:nvPr/>
        </p:nvGrpSpPr>
        <p:grpSpPr>
          <a:xfrm>
            <a:off x="900113" y="3983037"/>
            <a:ext cx="1006475" cy="1768476"/>
            <a:chOff x="900113" y="3983037"/>
            <a:chExt cx="1006475" cy="1768476"/>
          </a:xfrm>
        </p:grpSpPr>
        <p:sp>
          <p:nvSpPr>
            <p:cNvPr id="7230" name="AutoShape 21"/>
            <p:cNvSpPr>
              <a:spLocks noChangeArrowheads="1"/>
            </p:cNvSpPr>
            <p:nvPr/>
          </p:nvSpPr>
          <p:spPr bwMode="auto">
            <a:xfrm rot="7779873">
              <a:off x="1331913" y="4127500"/>
              <a:ext cx="576263" cy="287337"/>
            </a:xfrm>
            <a:prstGeom prst="rightArrow">
              <a:avLst>
                <a:gd name="adj1" fmla="val 50000"/>
                <a:gd name="adj2" fmla="val 501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6" name="75 Grupo"/>
            <p:cNvGrpSpPr/>
            <p:nvPr/>
          </p:nvGrpSpPr>
          <p:grpSpPr>
            <a:xfrm>
              <a:off x="900113" y="4441027"/>
              <a:ext cx="1006475" cy="1310486"/>
              <a:chOff x="900113" y="4441027"/>
              <a:chExt cx="1006475" cy="1310486"/>
            </a:xfrm>
          </p:grpSpPr>
          <p:grpSp>
            <p:nvGrpSpPr>
              <p:cNvPr id="7217" name="Group 33"/>
              <p:cNvGrpSpPr>
                <a:grpSpLocks/>
              </p:cNvGrpSpPr>
              <p:nvPr/>
            </p:nvGrpSpPr>
            <p:grpSpPr bwMode="auto">
              <a:xfrm>
                <a:off x="900113" y="4630738"/>
                <a:ext cx="1006475" cy="1120775"/>
                <a:chOff x="603" y="1616"/>
                <a:chExt cx="742" cy="940"/>
              </a:xfrm>
            </p:grpSpPr>
            <p:sp>
              <p:nvSpPr>
                <p:cNvPr id="7219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603" y="2069"/>
                  <a:ext cx="742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Business</a:t>
                  </a:r>
                </a:p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user</a:t>
                  </a:r>
                </a:p>
              </p:txBody>
            </p:sp>
            <p:pic>
              <p:nvPicPr>
                <p:cNvPr id="7220" name="Picture 35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793" y="1616"/>
                  <a:ext cx="37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75" name="PubPieSlice"/>
              <p:cNvSpPr>
                <a:spLocks noEditPoints="1" noChangeArrowheads="1"/>
              </p:cNvSpPr>
              <p:nvPr/>
            </p:nvSpPr>
            <p:spPr bwMode="auto">
              <a:xfrm>
                <a:off x="1497012" y="4441027"/>
                <a:ext cx="409576" cy="379421"/>
              </a:xfrm>
              <a:custGeom>
                <a:avLst/>
                <a:gdLst>
                  <a:gd name="G0" fmla="+- 0 0 0"/>
                  <a:gd name="G1" fmla="sin 10800 17694720"/>
                  <a:gd name="G2" fmla="cos 10800 17694720"/>
                  <a:gd name="G3" fmla="sin 10800 0"/>
                  <a:gd name="G4" fmla="cos 10800 0"/>
                  <a:gd name="G5" fmla="+- G1 10800 0"/>
                  <a:gd name="G6" fmla="+- G2 10800 0"/>
                  <a:gd name="G7" fmla="+- G3 10800 0"/>
                  <a:gd name="G8" fmla="+- G4 10800 0"/>
                  <a:gd name="G9" fmla="+- 10800 0 0"/>
                  <a:gd name="T0" fmla="*/ 10799 w 21600"/>
                  <a:gd name="T1" fmla="*/ 0 h 21600"/>
                  <a:gd name="T2" fmla="*/ 10800 w 21600"/>
                  <a:gd name="T3" fmla="*/ 10800 h 21600"/>
                  <a:gd name="T4" fmla="*/ 21600 w 21600"/>
                  <a:gd name="T5" fmla="*/ 10800 h 21600"/>
                  <a:gd name="T6" fmla="*/ 3163 w 21600"/>
                  <a:gd name="T7" fmla="*/ 3163 h 21600"/>
                  <a:gd name="T8" fmla="*/ 18437 w 21600"/>
                  <a:gd name="T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T6" t="T7" r="T8" b="T9"/>
                <a:pathLst>
                  <a:path w="21600" h="21600">
                    <a:moveTo>
                      <a:pt x="10799" y="0"/>
                    </a:moveTo>
                    <a:cubicBezTo>
                      <a:pt x="4834" y="0"/>
                      <a:pt x="0" y="4835"/>
                      <a:pt x="0" y="10799"/>
                    </a:cubicBezTo>
                    <a:cubicBezTo>
                      <a:pt x="0" y="16764"/>
                      <a:pt x="4835" y="21600"/>
                      <a:pt x="10800" y="21600"/>
                    </a:cubicBezTo>
                    <a:cubicBezTo>
                      <a:pt x="16764" y="21600"/>
                      <a:pt x="21600" y="16764"/>
                      <a:pt x="21600" y="10800"/>
                    </a:cubicBezTo>
                    <a:lnTo>
                      <a:pt x="10800" y="1080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4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F65F57D-30FD-4827-8390-D3285351DBA0}" type="slidenum">
              <a:rPr lang="es-ES_tradnl" smtClean="0"/>
              <a:pPr/>
              <a:t>6</a:t>
            </a:fld>
            <a:endParaRPr lang="es-ES_tradnl" smtClean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296863" y="3813175"/>
            <a:ext cx="8637587" cy="223202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r" eaLnBrk="0" hangingPunct="0"/>
            <a:r>
              <a:rPr lang="en-US" b="0" i="1">
                <a:latin typeface="Arial" charset="0"/>
                <a:ea typeface="ＭＳ Ｐゴシック" pitchFamily="1" charset="-128"/>
              </a:rPr>
              <a:t>Commercial bank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296863" y="1436688"/>
            <a:ext cx="8637587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r" eaLnBrk="0" hangingPunct="0"/>
            <a:r>
              <a:rPr lang="en-US" b="0" i="1">
                <a:latin typeface="Arial" charset="0"/>
                <a:ea typeface="ＭＳ Ｐゴシック" pitchFamily="1" charset="-128"/>
              </a:rPr>
              <a:t>Regulator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filing and validation process (classic approach)</a:t>
            </a:r>
          </a:p>
        </p:txBody>
      </p:sp>
      <p:pic>
        <p:nvPicPr>
          <p:cNvPr id="819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950" y="2743200"/>
            <a:ext cx="5746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413" y="4022725"/>
            <a:ext cx="5746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720725" y="23098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1600" b="0">
              <a:latin typeface="Arial" charset="0"/>
              <a:ea typeface="ＭＳ Ｐゴシック" pitchFamily="1" charset="-128"/>
            </a:endParaRP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3" y="1844675"/>
            <a:ext cx="508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6113" y="5110163"/>
            <a:ext cx="508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Line 10"/>
          <p:cNvSpPr>
            <a:spLocks noChangeShapeType="1"/>
          </p:cNvSpPr>
          <p:nvPr/>
        </p:nvSpPr>
        <p:spPr bwMode="auto">
          <a:xfrm>
            <a:off x="1403350" y="2157413"/>
            <a:ext cx="729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8204" name="Line 11"/>
          <p:cNvSpPr>
            <a:spLocks noChangeShapeType="1"/>
          </p:cNvSpPr>
          <p:nvPr/>
        </p:nvSpPr>
        <p:spPr bwMode="auto">
          <a:xfrm>
            <a:off x="1403350" y="3165475"/>
            <a:ext cx="729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8205" name="Line 12"/>
          <p:cNvSpPr>
            <a:spLocks noChangeShapeType="1"/>
          </p:cNvSpPr>
          <p:nvPr/>
        </p:nvSpPr>
        <p:spPr bwMode="auto">
          <a:xfrm>
            <a:off x="1403350" y="4389438"/>
            <a:ext cx="729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8206" name="Line 13"/>
          <p:cNvSpPr>
            <a:spLocks noChangeShapeType="1"/>
          </p:cNvSpPr>
          <p:nvPr/>
        </p:nvSpPr>
        <p:spPr bwMode="auto">
          <a:xfrm>
            <a:off x="1403350" y="5470525"/>
            <a:ext cx="729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336674" y="3309940"/>
            <a:ext cx="1389063" cy="936625"/>
            <a:chOff x="842" y="2387"/>
            <a:chExt cx="875" cy="590"/>
          </a:xfrm>
        </p:grpSpPr>
        <p:sp>
          <p:nvSpPr>
            <p:cNvPr id="8225" name="Text Box 15"/>
            <p:cNvSpPr txBox="1">
              <a:spLocks noChangeArrowheads="1"/>
            </p:cNvSpPr>
            <p:nvPr/>
          </p:nvSpPr>
          <p:spPr bwMode="auto">
            <a:xfrm>
              <a:off x="842" y="2750"/>
              <a:ext cx="87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0" dirty="0" smtClean="0">
                  <a:latin typeface="Arial" charset="0"/>
                  <a:ea typeface="ＭＳ Ｐゴシック" pitchFamily="1" charset="-128"/>
                </a:rPr>
                <a:t>Data extraction</a:t>
              </a:r>
              <a:endParaRPr lang="en-US" sz="1400" b="0" dirty="0"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8226" name="Line 16"/>
            <p:cNvSpPr>
              <a:spLocks noChangeShapeType="1"/>
            </p:cNvSpPr>
            <p:nvPr/>
          </p:nvSpPr>
          <p:spPr bwMode="auto">
            <a:xfrm flipV="1">
              <a:off x="1292" y="2387"/>
              <a:ext cx="18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020888" y="2157413"/>
            <a:ext cx="1408113" cy="936625"/>
            <a:chOff x="1273" y="1661"/>
            <a:chExt cx="887" cy="590"/>
          </a:xfrm>
        </p:grpSpPr>
        <p:sp>
          <p:nvSpPr>
            <p:cNvPr id="8223" name="Text Box 18"/>
            <p:cNvSpPr txBox="1">
              <a:spLocks noChangeArrowheads="1"/>
            </p:cNvSpPr>
            <p:nvPr/>
          </p:nvSpPr>
          <p:spPr bwMode="auto">
            <a:xfrm>
              <a:off x="1273" y="1969"/>
              <a:ext cx="88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Errors detected</a:t>
              </a:r>
            </a:p>
          </p:txBody>
        </p:sp>
        <p:sp>
          <p:nvSpPr>
            <p:cNvPr id="8224" name="Line 19"/>
            <p:cNvSpPr>
              <a:spLocks noChangeShapeType="1"/>
            </p:cNvSpPr>
            <p:nvPr/>
          </p:nvSpPr>
          <p:spPr bwMode="auto">
            <a:xfrm flipV="1">
              <a:off x="1565" y="1661"/>
              <a:ext cx="18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 sz="2800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435602" y="4389438"/>
            <a:ext cx="1408113" cy="1100137"/>
            <a:chOff x="3606" y="3067"/>
            <a:chExt cx="887" cy="693"/>
          </a:xfrm>
        </p:grpSpPr>
        <p:sp>
          <p:nvSpPr>
            <p:cNvPr id="8221" name="Text Box 21"/>
            <p:cNvSpPr txBox="1">
              <a:spLocks noChangeArrowheads="1"/>
            </p:cNvSpPr>
            <p:nvPr/>
          </p:nvSpPr>
          <p:spPr bwMode="auto">
            <a:xfrm>
              <a:off x="3606" y="3430"/>
              <a:ext cx="88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0" dirty="0" smtClean="0">
                  <a:latin typeface="Arial" charset="0"/>
                  <a:ea typeface="ＭＳ Ｐゴシック" pitchFamily="1" charset="-128"/>
                </a:rPr>
                <a:t>Analysis</a:t>
              </a:r>
              <a:endParaRPr lang="en-US" sz="1400" b="0" dirty="0">
                <a:latin typeface="Arial" charset="0"/>
                <a:ea typeface="ＭＳ Ｐゴシック" pitchFamily="1" charset="-128"/>
              </a:endParaRPr>
            </a:p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and corrections</a:t>
              </a:r>
            </a:p>
          </p:txBody>
        </p:sp>
        <p:sp>
          <p:nvSpPr>
            <p:cNvPr id="8222" name="Line 22"/>
            <p:cNvSpPr>
              <a:spLocks noChangeShapeType="1"/>
            </p:cNvSpPr>
            <p:nvPr/>
          </p:nvSpPr>
          <p:spPr bwMode="auto">
            <a:xfrm flipV="1">
              <a:off x="3969" y="3067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6588125" y="3381373"/>
            <a:ext cx="1389063" cy="936625"/>
            <a:chOff x="4332" y="2432"/>
            <a:chExt cx="875" cy="590"/>
          </a:xfrm>
        </p:grpSpPr>
        <p:sp>
          <p:nvSpPr>
            <p:cNvPr id="8219" name="Text Box 24"/>
            <p:cNvSpPr txBox="1">
              <a:spLocks noChangeArrowheads="1"/>
            </p:cNvSpPr>
            <p:nvPr/>
          </p:nvSpPr>
          <p:spPr bwMode="auto">
            <a:xfrm>
              <a:off x="4332" y="2795"/>
              <a:ext cx="87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Data </a:t>
              </a:r>
              <a:r>
                <a:rPr lang="en-US" sz="1400" b="0" dirty="0" smtClean="0">
                  <a:latin typeface="Arial" charset="0"/>
                  <a:ea typeface="ＭＳ Ｐゴシック" pitchFamily="1" charset="-128"/>
                </a:rPr>
                <a:t>extraction</a:t>
              </a:r>
              <a:endParaRPr lang="en-US" sz="1400" b="0" dirty="0"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8220" name="Line 25"/>
            <p:cNvSpPr>
              <a:spLocks noChangeShapeType="1"/>
            </p:cNvSpPr>
            <p:nvPr/>
          </p:nvSpPr>
          <p:spPr bwMode="auto">
            <a:xfrm flipV="1">
              <a:off x="4468" y="2432"/>
              <a:ext cx="18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7258052" y="2228850"/>
            <a:ext cx="1444626" cy="936625"/>
            <a:chOff x="4740" y="1661"/>
            <a:chExt cx="910" cy="590"/>
          </a:xfrm>
        </p:grpSpPr>
        <p:sp>
          <p:nvSpPr>
            <p:cNvPr id="8217" name="Text Box 27"/>
            <p:cNvSpPr txBox="1">
              <a:spLocks noChangeArrowheads="1"/>
            </p:cNvSpPr>
            <p:nvPr/>
          </p:nvSpPr>
          <p:spPr bwMode="auto">
            <a:xfrm>
              <a:off x="4851" y="1972"/>
              <a:ext cx="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Validation OK</a:t>
              </a:r>
            </a:p>
          </p:txBody>
        </p:sp>
        <p:sp>
          <p:nvSpPr>
            <p:cNvPr id="8218" name="Line 28"/>
            <p:cNvSpPr>
              <a:spLocks noChangeShapeType="1"/>
            </p:cNvSpPr>
            <p:nvPr/>
          </p:nvSpPr>
          <p:spPr bwMode="auto">
            <a:xfrm flipV="1">
              <a:off x="4740" y="1661"/>
              <a:ext cx="18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79933" name="Text Box 29"/>
          <p:cNvSpPr txBox="1">
            <a:spLocks noChangeArrowheads="1"/>
          </p:cNvSpPr>
          <p:nvPr/>
        </p:nvSpPr>
        <p:spPr bwMode="auto">
          <a:xfrm>
            <a:off x="7667625" y="1870075"/>
            <a:ext cx="1116013" cy="30777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 b="0">
                <a:latin typeface="Arial" charset="0"/>
                <a:ea typeface="ＭＳ Ｐゴシック" pitchFamily="1" charset="-128"/>
              </a:rPr>
              <a:t>Analysis</a:t>
            </a:r>
          </a:p>
        </p:txBody>
      </p:sp>
      <p:sp>
        <p:nvSpPr>
          <p:cNvPr id="8213" name="Line 30"/>
          <p:cNvSpPr>
            <a:spLocks noChangeShapeType="1"/>
          </p:cNvSpPr>
          <p:nvPr/>
        </p:nvSpPr>
        <p:spPr bwMode="auto">
          <a:xfrm>
            <a:off x="250825" y="3813175"/>
            <a:ext cx="87137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635375" y="2157413"/>
            <a:ext cx="1368425" cy="3313112"/>
            <a:chOff x="2290" y="1661"/>
            <a:chExt cx="862" cy="2087"/>
          </a:xfrm>
        </p:grpSpPr>
        <p:sp>
          <p:nvSpPr>
            <p:cNvPr id="8215" name="Line 32"/>
            <p:cNvSpPr>
              <a:spLocks noChangeShapeType="1"/>
            </p:cNvSpPr>
            <p:nvPr/>
          </p:nvSpPr>
          <p:spPr bwMode="auto">
            <a:xfrm>
              <a:off x="2290" y="1661"/>
              <a:ext cx="862" cy="20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216" name="Text Box 33"/>
            <p:cNvSpPr txBox="1">
              <a:spLocks noChangeArrowheads="1"/>
            </p:cNvSpPr>
            <p:nvPr/>
          </p:nvSpPr>
          <p:spPr bwMode="auto">
            <a:xfrm>
              <a:off x="2477" y="1969"/>
              <a:ext cx="67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Notification</a:t>
              </a:r>
              <a:endParaRPr lang="en-US" sz="1200" b="0" dirty="0">
                <a:latin typeface="Arial" charset="0"/>
                <a:ea typeface="ＭＳ Ｐゴシック" pitchFamily="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7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4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64CB40-E318-433F-BBC9-D691F5B81801}" type="slidenum">
              <a:rPr lang="es-ES_tradnl" smtClean="0"/>
              <a:pPr/>
              <a:t>7</a:t>
            </a:fld>
            <a:endParaRPr lang="es-ES_tradnl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Complexity of the whole process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720725" y="27892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1600" b="0">
              <a:latin typeface="Arial" charset="0"/>
              <a:ea typeface="ＭＳ Ｐゴシック" pitchFamily="1" charset="-128"/>
            </a:endParaRPr>
          </a:p>
        </p:txBody>
      </p:sp>
      <p:grpSp>
        <p:nvGrpSpPr>
          <p:cNvPr id="9221" name="Group 4"/>
          <p:cNvGrpSpPr>
            <a:grpSpLocks/>
          </p:cNvGrpSpPr>
          <p:nvPr/>
        </p:nvGrpSpPr>
        <p:grpSpPr bwMode="auto">
          <a:xfrm>
            <a:off x="3995738" y="3573463"/>
            <a:ext cx="1073150" cy="995362"/>
            <a:chOff x="672" y="1616"/>
            <a:chExt cx="664" cy="686"/>
          </a:xfrm>
        </p:grpSpPr>
        <p:sp>
          <p:nvSpPr>
            <p:cNvPr id="9273" name="Text Box 5"/>
            <p:cNvSpPr txBox="1">
              <a:spLocks noChangeArrowheads="1"/>
            </p:cNvSpPr>
            <p:nvPr/>
          </p:nvSpPr>
          <p:spPr bwMode="auto">
            <a:xfrm>
              <a:off x="672" y="2069"/>
              <a:ext cx="6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 b="0">
                  <a:latin typeface="Arial" charset="0"/>
                  <a:ea typeface="ＭＳ Ｐゴシック" pitchFamily="1" charset="-128"/>
                </a:rPr>
                <a:t>Regulator</a:t>
              </a:r>
            </a:p>
          </p:txBody>
        </p:sp>
        <p:pic>
          <p:nvPicPr>
            <p:cNvPr id="927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3" y="1616"/>
              <a:ext cx="374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2" name="Group 7"/>
          <p:cNvGrpSpPr>
            <a:grpSpLocks/>
          </p:cNvGrpSpPr>
          <p:nvPr/>
        </p:nvGrpSpPr>
        <p:grpSpPr bwMode="auto">
          <a:xfrm>
            <a:off x="1979613" y="3644900"/>
            <a:ext cx="838200" cy="876300"/>
            <a:chOff x="670" y="1616"/>
            <a:chExt cx="617" cy="735"/>
          </a:xfrm>
        </p:grpSpPr>
        <p:sp>
          <p:nvSpPr>
            <p:cNvPr id="9271" name="Text Box 8"/>
            <p:cNvSpPr txBox="1">
              <a:spLocks noChangeArrowheads="1"/>
            </p:cNvSpPr>
            <p:nvPr/>
          </p:nvSpPr>
          <p:spPr bwMode="auto">
            <a:xfrm>
              <a:off x="670" y="2069"/>
              <a:ext cx="61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 b="0">
                  <a:latin typeface="Arial" charset="0"/>
                  <a:ea typeface="ＭＳ Ｐゴシック" pitchFamily="1" charset="-128"/>
                </a:rPr>
                <a:t>Sender</a:t>
              </a:r>
            </a:p>
          </p:txBody>
        </p:sp>
        <p:pic>
          <p:nvPicPr>
            <p:cNvPr id="9272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3" y="1616"/>
              <a:ext cx="374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2771775" y="40052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339975" y="2349500"/>
            <a:ext cx="4824413" cy="3684588"/>
            <a:chOff x="1474" y="1480"/>
            <a:chExt cx="3039" cy="2321"/>
          </a:xfrm>
        </p:grpSpPr>
        <p:grpSp>
          <p:nvGrpSpPr>
            <p:cNvPr id="9226" name="Group 12"/>
            <p:cNvGrpSpPr>
              <a:grpSpLocks/>
            </p:cNvGrpSpPr>
            <p:nvPr/>
          </p:nvGrpSpPr>
          <p:grpSpPr bwMode="auto">
            <a:xfrm>
              <a:off x="2562" y="1480"/>
              <a:ext cx="528" cy="552"/>
              <a:chOff x="670" y="1616"/>
              <a:chExt cx="617" cy="735"/>
            </a:xfrm>
          </p:grpSpPr>
          <p:sp>
            <p:nvSpPr>
              <p:cNvPr id="9269" name="Text Box 13"/>
              <p:cNvSpPr txBox="1">
                <a:spLocks noChangeArrowheads="1"/>
              </p:cNvSpPr>
              <p:nvPr/>
            </p:nvSpPr>
            <p:spPr bwMode="auto">
              <a:xfrm>
                <a:off x="670" y="2069"/>
                <a:ext cx="617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Sender</a:t>
                </a:r>
              </a:p>
            </p:txBody>
          </p:sp>
          <p:pic>
            <p:nvPicPr>
              <p:cNvPr id="9270" name="Picture 1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9227" name="Group 15"/>
            <p:cNvGrpSpPr>
              <a:grpSpLocks/>
            </p:cNvGrpSpPr>
            <p:nvPr/>
          </p:nvGrpSpPr>
          <p:grpSpPr bwMode="auto">
            <a:xfrm>
              <a:off x="2608" y="3249"/>
              <a:ext cx="528" cy="552"/>
              <a:chOff x="670" y="1616"/>
              <a:chExt cx="617" cy="735"/>
            </a:xfrm>
          </p:grpSpPr>
          <p:sp>
            <p:nvSpPr>
              <p:cNvPr id="9267" name="Text Box 16"/>
              <p:cNvSpPr txBox="1">
                <a:spLocks noChangeArrowheads="1"/>
              </p:cNvSpPr>
              <p:nvPr/>
            </p:nvSpPr>
            <p:spPr bwMode="auto">
              <a:xfrm>
                <a:off x="670" y="2069"/>
                <a:ext cx="617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Sender</a:t>
                </a:r>
              </a:p>
            </p:txBody>
          </p:sp>
          <p:pic>
            <p:nvPicPr>
              <p:cNvPr id="9268" name="Picture 1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228" name="Line 18"/>
            <p:cNvSpPr>
              <a:spLocks noChangeShapeType="1"/>
            </p:cNvSpPr>
            <p:nvPr/>
          </p:nvSpPr>
          <p:spPr bwMode="auto">
            <a:xfrm>
              <a:off x="2835" y="2024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229" name="Group 19"/>
            <p:cNvGrpSpPr>
              <a:grpSpLocks/>
            </p:cNvGrpSpPr>
            <p:nvPr/>
          </p:nvGrpSpPr>
          <p:grpSpPr bwMode="auto">
            <a:xfrm>
              <a:off x="1519" y="1842"/>
              <a:ext cx="528" cy="552"/>
              <a:chOff x="670" y="1616"/>
              <a:chExt cx="617" cy="735"/>
            </a:xfrm>
          </p:grpSpPr>
          <p:sp>
            <p:nvSpPr>
              <p:cNvPr id="9265" name="Text Box 20"/>
              <p:cNvSpPr txBox="1">
                <a:spLocks noChangeArrowheads="1"/>
              </p:cNvSpPr>
              <p:nvPr/>
            </p:nvSpPr>
            <p:spPr bwMode="auto">
              <a:xfrm>
                <a:off x="670" y="2069"/>
                <a:ext cx="617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Sender</a:t>
                </a:r>
              </a:p>
            </p:txBody>
          </p:sp>
          <p:pic>
            <p:nvPicPr>
              <p:cNvPr id="9266" name="Picture 2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9230" name="Group 22"/>
            <p:cNvGrpSpPr>
              <a:grpSpLocks/>
            </p:cNvGrpSpPr>
            <p:nvPr/>
          </p:nvGrpSpPr>
          <p:grpSpPr bwMode="auto">
            <a:xfrm>
              <a:off x="2018" y="1616"/>
              <a:ext cx="528" cy="552"/>
              <a:chOff x="670" y="1616"/>
              <a:chExt cx="617" cy="735"/>
            </a:xfrm>
          </p:grpSpPr>
          <p:sp>
            <p:nvSpPr>
              <p:cNvPr id="9263" name="Text Box 23"/>
              <p:cNvSpPr txBox="1">
                <a:spLocks noChangeArrowheads="1"/>
              </p:cNvSpPr>
              <p:nvPr/>
            </p:nvSpPr>
            <p:spPr bwMode="auto">
              <a:xfrm>
                <a:off x="670" y="2069"/>
                <a:ext cx="617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Sender</a:t>
                </a:r>
              </a:p>
            </p:txBody>
          </p:sp>
          <p:pic>
            <p:nvPicPr>
              <p:cNvPr id="9264" name="Picture 2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9231" name="Group 25"/>
            <p:cNvGrpSpPr>
              <a:grpSpLocks/>
            </p:cNvGrpSpPr>
            <p:nvPr/>
          </p:nvGrpSpPr>
          <p:grpSpPr bwMode="auto">
            <a:xfrm>
              <a:off x="1973" y="3113"/>
              <a:ext cx="528" cy="552"/>
              <a:chOff x="670" y="1616"/>
              <a:chExt cx="617" cy="735"/>
            </a:xfrm>
          </p:grpSpPr>
          <p:sp>
            <p:nvSpPr>
              <p:cNvPr id="9261" name="Text Box 26"/>
              <p:cNvSpPr txBox="1">
                <a:spLocks noChangeArrowheads="1"/>
              </p:cNvSpPr>
              <p:nvPr/>
            </p:nvSpPr>
            <p:spPr bwMode="auto">
              <a:xfrm>
                <a:off x="670" y="2069"/>
                <a:ext cx="617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Sender</a:t>
                </a:r>
              </a:p>
            </p:txBody>
          </p:sp>
          <p:pic>
            <p:nvPicPr>
              <p:cNvPr id="9262" name="Picture 2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9232" name="Group 28"/>
            <p:cNvGrpSpPr>
              <a:grpSpLocks/>
            </p:cNvGrpSpPr>
            <p:nvPr/>
          </p:nvGrpSpPr>
          <p:grpSpPr bwMode="auto">
            <a:xfrm>
              <a:off x="1474" y="2795"/>
              <a:ext cx="528" cy="552"/>
              <a:chOff x="670" y="1616"/>
              <a:chExt cx="617" cy="735"/>
            </a:xfrm>
          </p:grpSpPr>
          <p:sp>
            <p:nvSpPr>
              <p:cNvPr id="9259" name="Text Box 29"/>
              <p:cNvSpPr txBox="1">
                <a:spLocks noChangeArrowheads="1"/>
              </p:cNvSpPr>
              <p:nvPr/>
            </p:nvSpPr>
            <p:spPr bwMode="auto">
              <a:xfrm>
                <a:off x="670" y="2069"/>
                <a:ext cx="617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Sender</a:t>
                </a:r>
              </a:p>
            </p:txBody>
          </p:sp>
          <p:pic>
            <p:nvPicPr>
              <p:cNvPr id="9260" name="Picture 3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233" name="Line 31"/>
            <p:cNvSpPr>
              <a:spLocks noChangeShapeType="1"/>
            </p:cNvSpPr>
            <p:nvPr/>
          </p:nvSpPr>
          <p:spPr bwMode="auto">
            <a:xfrm>
              <a:off x="2018" y="2205"/>
              <a:ext cx="59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Line 32"/>
            <p:cNvSpPr>
              <a:spLocks noChangeShapeType="1"/>
            </p:cNvSpPr>
            <p:nvPr/>
          </p:nvSpPr>
          <p:spPr bwMode="auto">
            <a:xfrm>
              <a:off x="2426" y="2024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Line 33"/>
            <p:cNvSpPr>
              <a:spLocks noChangeShapeType="1"/>
            </p:cNvSpPr>
            <p:nvPr/>
          </p:nvSpPr>
          <p:spPr bwMode="auto">
            <a:xfrm flipV="1">
              <a:off x="2064" y="2659"/>
              <a:ext cx="59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Line 34"/>
            <p:cNvSpPr>
              <a:spLocks noChangeShapeType="1"/>
            </p:cNvSpPr>
            <p:nvPr/>
          </p:nvSpPr>
          <p:spPr bwMode="auto">
            <a:xfrm flipV="1">
              <a:off x="2426" y="2750"/>
              <a:ext cx="318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Line 35"/>
            <p:cNvSpPr>
              <a:spLocks noChangeShapeType="1"/>
            </p:cNvSpPr>
            <p:nvPr/>
          </p:nvSpPr>
          <p:spPr bwMode="auto">
            <a:xfrm flipV="1">
              <a:off x="2835" y="2750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238" name="Group 36"/>
            <p:cNvGrpSpPr>
              <a:grpSpLocks/>
            </p:cNvGrpSpPr>
            <p:nvPr/>
          </p:nvGrpSpPr>
          <p:grpSpPr bwMode="auto">
            <a:xfrm flipH="1">
              <a:off x="3016" y="1616"/>
              <a:ext cx="1497" cy="2049"/>
              <a:chOff x="1247" y="1616"/>
              <a:chExt cx="1497" cy="2049"/>
            </a:xfrm>
          </p:grpSpPr>
          <p:grpSp>
            <p:nvGrpSpPr>
              <p:cNvPr id="9239" name="Group 37"/>
              <p:cNvGrpSpPr>
                <a:grpSpLocks/>
              </p:cNvGrpSpPr>
              <p:nvPr/>
            </p:nvGrpSpPr>
            <p:grpSpPr bwMode="auto">
              <a:xfrm>
                <a:off x="1247" y="2296"/>
                <a:ext cx="528" cy="552"/>
                <a:chOff x="670" y="1616"/>
                <a:chExt cx="617" cy="735"/>
              </a:xfrm>
            </p:grpSpPr>
            <p:sp>
              <p:nvSpPr>
                <p:cNvPr id="9257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670" y="2069"/>
                  <a:ext cx="617" cy="2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Sender</a:t>
                  </a:r>
                </a:p>
              </p:txBody>
            </p:sp>
            <p:pic>
              <p:nvPicPr>
                <p:cNvPr id="9258" name="Picture 39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793" y="1616"/>
                  <a:ext cx="37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9240" name="Line 40"/>
              <p:cNvSpPr>
                <a:spLocks noChangeShapeType="1"/>
              </p:cNvSpPr>
              <p:nvPr/>
            </p:nvSpPr>
            <p:spPr bwMode="auto">
              <a:xfrm>
                <a:off x="1746" y="2523"/>
                <a:ext cx="8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9241" name="Group 41"/>
              <p:cNvGrpSpPr>
                <a:grpSpLocks/>
              </p:cNvGrpSpPr>
              <p:nvPr/>
            </p:nvGrpSpPr>
            <p:grpSpPr bwMode="auto">
              <a:xfrm>
                <a:off x="1519" y="1842"/>
                <a:ext cx="528" cy="552"/>
                <a:chOff x="670" y="1616"/>
                <a:chExt cx="617" cy="735"/>
              </a:xfrm>
            </p:grpSpPr>
            <p:sp>
              <p:nvSpPr>
                <p:cNvPr id="9255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670" y="2069"/>
                  <a:ext cx="617" cy="2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Sender</a:t>
                  </a:r>
                </a:p>
              </p:txBody>
            </p:sp>
            <p:pic>
              <p:nvPicPr>
                <p:cNvPr id="9256" name="Picture 43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793" y="1616"/>
                  <a:ext cx="37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9242" name="Group 44"/>
              <p:cNvGrpSpPr>
                <a:grpSpLocks/>
              </p:cNvGrpSpPr>
              <p:nvPr/>
            </p:nvGrpSpPr>
            <p:grpSpPr bwMode="auto">
              <a:xfrm>
                <a:off x="2018" y="1616"/>
                <a:ext cx="528" cy="552"/>
                <a:chOff x="670" y="1616"/>
                <a:chExt cx="617" cy="735"/>
              </a:xfrm>
            </p:grpSpPr>
            <p:sp>
              <p:nvSpPr>
                <p:cNvPr id="9253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670" y="2069"/>
                  <a:ext cx="617" cy="2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Sender</a:t>
                  </a:r>
                </a:p>
              </p:txBody>
            </p:sp>
            <p:pic>
              <p:nvPicPr>
                <p:cNvPr id="9254" name="Picture 46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793" y="1616"/>
                  <a:ext cx="37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9243" name="Group 47"/>
              <p:cNvGrpSpPr>
                <a:grpSpLocks/>
              </p:cNvGrpSpPr>
              <p:nvPr/>
            </p:nvGrpSpPr>
            <p:grpSpPr bwMode="auto">
              <a:xfrm>
                <a:off x="1973" y="3113"/>
                <a:ext cx="528" cy="552"/>
                <a:chOff x="670" y="1616"/>
                <a:chExt cx="617" cy="735"/>
              </a:xfrm>
            </p:grpSpPr>
            <p:sp>
              <p:nvSpPr>
                <p:cNvPr id="9251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670" y="2069"/>
                  <a:ext cx="617" cy="2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Sender</a:t>
                  </a:r>
                </a:p>
              </p:txBody>
            </p:sp>
            <p:pic>
              <p:nvPicPr>
                <p:cNvPr id="9252" name="Picture 49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793" y="1616"/>
                  <a:ext cx="37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9244" name="Group 50"/>
              <p:cNvGrpSpPr>
                <a:grpSpLocks/>
              </p:cNvGrpSpPr>
              <p:nvPr/>
            </p:nvGrpSpPr>
            <p:grpSpPr bwMode="auto">
              <a:xfrm>
                <a:off x="1474" y="2795"/>
                <a:ext cx="528" cy="552"/>
                <a:chOff x="670" y="1616"/>
                <a:chExt cx="617" cy="735"/>
              </a:xfrm>
            </p:grpSpPr>
            <p:sp>
              <p:nvSpPr>
                <p:cNvPr id="924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670" y="2069"/>
                  <a:ext cx="617" cy="2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Sender</a:t>
                  </a:r>
                </a:p>
              </p:txBody>
            </p:sp>
            <p:pic>
              <p:nvPicPr>
                <p:cNvPr id="9250" name="Picture 5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793" y="1616"/>
                  <a:ext cx="37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9245" name="Line 53"/>
              <p:cNvSpPr>
                <a:spLocks noChangeShapeType="1"/>
              </p:cNvSpPr>
              <p:nvPr/>
            </p:nvSpPr>
            <p:spPr bwMode="auto">
              <a:xfrm>
                <a:off x="2018" y="2205"/>
                <a:ext cx="59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6" name="Line 54"/>
              <p:cNvSpPr>
                <a:spLocks noChangeShapeType="1"/>
              </p:cNvSpPr>
              <p:nvPr/>
            </p:nvSpPr>
            <p:spPr bwMode="auto">
              <a:xfrm>
                <a:off x="2426" y="2024"/>
                <a:ext cx="227" cy="3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7" name="Line 55"/>
              <p:cNvSpPr>
                <a:spLocks noChangeShapeType="1"/>
              </p:cNvSpPr>
              <p:nvPr/>
            </p:nvSpPr>
            <p:spPr bwMode="auto">
              <a:xfrm flipV="1">
                <a:off x="2064" y="2659"/>
                <a:ext cx="59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8" name="Line 56"/>
              <p:cNvSpPr>
                <a:spLocks noChangeShapeType="1"/>
              </p:cNvSpPr>
              <p:nvPr/>
            </p:nvSpPr>
            <p:spPr bwMode="auto">
              <a:xfrm flipV="1">
                <a:off x="2426" y="2750"/>
                <a:ext cx="318" cy="3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35929" name="Text Box 57"/>
          <p:cNvSpPr txBox="1">
            <a:spLocks noChangeArrowheads="1"/>
          </p:cNvSpPr>
          <p:nvPr/>
        </p:nvSpPr>
        <p:spPr bwMode="auto">
          <a:xfrm>
            <a:off x="1049338" y="1201738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0">
                <a:latin typeface="Arial" charset="0"/>
                <a:ea typeface="ＭＳ Ｐゴシック" pitchFamily="1" charset="-128"/>
              </a:rPr>
              <a:t>400 credit institutions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4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8B6282-7252-4C8D-88AF-73A96DE967B9}" type="slidenum">
              <a:rPr lang="es-ES_tradnl" smtClean="0"/>
              <a:pPr/>
              <a:t>8</a:t>
            </a:fld>
            <a:endParaRPr lang="es-ES_tradnl" smtClean="0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244475" y="3649663"/>
            <a:ext cx="8636000" cy="223202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r" eaLnBrk="0" hangingPunct="0"/>
            <a:r>
              <a:rPr lang="en-US" b="0" i="1">
                <a:latin typeface="Arial" charset="0"/>
                <a:ea typeface="ＭＳ Ｐゴシック" pitchFamily="1" charset="-128"/>
              </a:rPr>
              <a:t>Commercial banks</a:t>
            </a:r>
          </a:p>
        </p:txBody>
      </p:sp>
      <p:sp>
        <p:nvSpPr>
          <p:cNvPr id="24580" name="Line 3"/>
          <p:cNvSpPr>
            <a:spLocks noChangeShapeType="1"/>
          </p:cNvSpPr>
          <p:nvPr/>
        </p:nvSpPr>
        <p:spPr bwMode="auto">
          <a:xfrm>
            <a:off x="196850" y="3649663"/>
            <a:ext cx="87137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244475" y="1417638"/>
            <a:ext cx="86360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r" eaLnBrk="0" hangingPunct="0"/>
            <a:r>
              <a:rPr lang="en-US" b="0" i="1">
                <a:latin typeface="Arial" charset="0"/>
                <a:ea typeface="ＭＳ Ｐゴシック" pitchFamily="1" charset="-128"/>
              </a:rPr>
              <a:t>Regulator</a:t>
            </a:r>
          </a:p>
        </p:txBody>
      </p:sp>
      <p:sp>
        <p:nvSpPr>
          <p:cNvPr id="245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of a new regulation law (XBRL approach)</a:t>
            </a:r>
          </a:p>
        </p:txBody>
      </p:sp>
      <p:pic>
        <p:nvPicPr>
          <p:cNvPr id="2458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2713" y="1922463"/>
            <a:ext cx="7413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4298950"/>
            <a:ext cx="7413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589463" y="2738438"/>
            <a:ext cx="2033587" cy="1430337"/>
            <a:chOff x="2925" y="2130"/>
            <a:chExt cx="1281" cy="901"/>
          </a:xfrm>
        </p:grpSpPr>
        <p:sp>
          <p:nvSpPr>
            <p:cNvPr id="24608" name="AutoShape 9"/>
            <p:cNvSpPr>
              <a:spLocks noChangeArrowheads="1"/>
            </p:cNvSpPr>
            <p:nvPr/>
          </p:nvSpPr>
          <p:spPr bwMode="auto">
            <a:xfrm rot="-1467092">
              <a:off x="2935" y="2130"/>
              <a:ext cx="1271" cy="164"/>
            </a:xfrm>
            <a:prstGeom prst="rightArrow">
              <a:avLst>
                <a:gd name="adj1" fmla="val 30722"/>
                <a:gd name="adj2" fmla="val 791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609" name="AutoShape 10"/>
            <p:cNvSpPr>
              <a:spLocks noChangeArrowheads="1"/>
            </p:cNvSpPr>
            <p:nvPr/>
          </p:nvSpPr>
          <p:spPr bwMode="auto">
            <a:xfrm rot="1233229" flipV="1">
              <a:off x="2925" y="2840"/>
              <a:ext cx="1225" cy="191"/>
            </a:xfrm>
            <a:prstGeom prst="rightArrow">
              <a:avLst>
                <a:gd name="adj1" fmla="val 30722"/>
                <a:gd name="adj2" fmla="val 6553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862263" y="1177925"/>
            <a:ext cx="2197100" cy="1792288"/>
            <a:chOff x="1837" y="1147"/>
            <a:chExt cx="1384" cy="1129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837" y="1570"/>
              <a:ext cx="634" cy="706"/>
              <a:chOff x="603" y="1616"/>
              <a:chExt cx="742" cy="940"/>
            </a:xfrm>
          </p:grpSpPr>
          <p:sp>
            <p:nvSpPr>
              <p:cNvPr id="24606" name="Text Box 13"/>
              <p:cNvSpPr txBox="1">
                <a:spLocks noChangeArrowheads="1"/>
              </p:cNvSpPr>
              <p:nvPr/>
            </p:nvSpPr>
            <p:spPr bwMode="auto">
              <a:xfrm>
                <a:off x="603" y="2069"/>
                <a:ext cx="742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Business</a:t>
                </a:r>
              </a:p>
              <a:p>
                <a:pPr algn="ctr" eaLnBrk="0" hangingPunct="0"/>
                <a:r>
                  <a:rPr lang="en-US" sz="1600" b="0">
                    <a:latin typeface="Arial" charset="0"/>
                    <a:ea typeface="ＭＳ Ｐゴシック" pitchFamily="1" charset="-128"/>
                  </a:rPr>
                  <a:t>user</a:t>
                </a:r>
              </a:p>
            </p:txBody>
          </p:sp>
          <p:pic>
            <p:nvPicPr>
              <p:cNvPr id="24607" name="Picture 1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3" y="1616"/>
                <a:ext cx="374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426" y="1147"/>
              <a:ext cx="795" cy="975"/>
              <a:chOff x="1854" y="961"/>
              <a:chExt cx="929" cy="1300"/>
            </a:xfrm>
          </p:grpSpPr>
          <p:pic>
            <p:nvPicPr>
              <p:cNvPr id="24602" name="Picture 1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416" y="961"/>
                <a:ext cx="367" cy="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6" name="Group 17"/>
              <p:cNvGrpSpPr>
                <a:grpSpLocks/>
              </p:cNvGrpSpPr>
              <p:nvPr/>
            </p:nvGrpSpPr>
            <p:grpSpPr bwMode="auto">
              <a:xfrm>
                <a:off x="1854" y="1525"/>
                <a:ext cx="784" cy="736"/>
                <a:chOff x="584" y="1616"/>
                <a:chExt cx="784" cy="736"/>
              </a:xfrm>
            </p:grpSpPr>
            <p:sp>
              <p:nvSpPr>
                <p:cNvPr id="2460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84" y="2069"/>
                  <a:ext cx="784" cy="2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600" b="0">
                      <a:latin typeface="Arial" charset="0"/>
                      <a:ea typeface="ＭＳ Ｐゴシック" pitchFamily="1" charset="-128"/>
                    </a:rPr>
                    <a:t>IT analyst</a:t>
                  </a:r>
                </a:p>
              </p:txBody>
            </p:sp>
            <p:pic>
              <p:nvPicPr>
                <p:cNvPr id="24605" name="Picture 19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793" y="1616"/>
                  <a:ext cx="374" cy="4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005138" y="2713038"/>
            <a:ext cx="1935162" cy="2017712"/>
            <a:chOff x="1927" y="2114"/>
            <a:chExt cx="1219" cy="1271"/>
          </a:xfrm>
        </p:grpSpPr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1927" y="2114"/>
              <a:ext cx="862" cy="1271"/>
              <a:chOff x="1927" y="2114"/>
              <a:chExt cx="862" cy="1271"/>
            </a:xfrm>
          </p:grpSpPr>
          <p:sp>
            <p:nvSpPr>
              <p:cNvPr id="24595" name="AutoShape 22"/>
              <p:cNvSpPr>
                <a:spLocks noChangeArrowheads="1"/>
              </p:cNvSpPr>
              <p:nvPr/>
            </p:nvSpPr>
            <p:spPr bwMode="auto">
              <a:xfrm>
                <a:off x="2245" y="2114"/>
                <a:ext cx="544" cy="318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4596" name="AutoShape 23"/>
              <p:cNvSpPr>
                <a:spLocks noChangeArrowheads="1"/>
              </p:cNvSpPr>
              <p:nvPr/>
            </p:nvSpPr>
            <p:spPr bwMode="auto">
              <a:xfrm>
                <a:off x="2200" y="3067"/>
                <a:ext cx="544" cy="318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9" name="Group 24"/>
              <p:cNvGrpSpPr>
                <a:grpSpLocks/>
              </p:cNvGrpSpPr>
              <p:nvPr/>
            </p:nvGrpSpPr>
            <p:grpSpPr bwMode="auto">
              <a:xfrm>
                <a:off x="1927" y="2432"/>
                <a:ext cx="698" cy="693"/>
                <a:chOff x="884" y="1616"/>
                <a:chExt cx="698" cy="693"/>
              </a:xfrm>
            </p:grpSpPr>
            <p:pic>
              <p:nvPicPr>
                <p:cNvPr id="24598" name="Picture 25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1066" y="1616"/>
                  <a:ext cx="293" cy="3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459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884" y="1979"/>
                  <a:ext cx="698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1400" i="1">
                      <a:latin typeface="Arial" charset="0"/>
                      <a:ea typeface="ＭＳ Ｐゴシック" pitchFamily="1" charset="-128"/>
                    </a:rPr>
                    <a:t>Regulation</a:t>
                  </a:r>
                </a:p>
                <a:p>
                  <a:pPr algn="ctr" eaLnBrk="0" hangingPunct="0"/>
                  <a:r>
                    <a:rPr lang="en-US" sz="1400" i="1">
                      <a:latin typeface="Arial" charset="0"/>
                      <a:ea typeface="ＭＳ Ｐゴシック" pitchFamily="1" charset="-128"/>
                    </a:rPr>
                    <a:t>Law</a:t>
                  </a:r>
                </a:p>
              </p:txBody>
            </p:sp>
          </p:grpSp>
        </p:grp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2472" y="2432"/>
              <a:ext cx="674" cy="689"/>
              <a:chOff x="853" y="1616"/>
              <a:chExt cx="674" cy="689"/>
            </a:xfrm>
          </p:grpSpPr>
          <p:pic>
            <p:nvPicPr>
              <p:cNvPr id="24593" name="Picture 28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066" y="1616"/>
                <a:ext cx="293" cy="3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594" name="Text Box 29"/>
              <p:cNvSpPr txBox="1">
                <a:spLocks noChangeArrowheads="1"/>
              </p:cNvSpPr>
              <p:nvPr/>
            </p:nvSpPr>
            <p:spPr bwMode="auto">
              <a:xfrm>
                <a:off x="853" y="1979"/>
                <a:ext cx="674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1400" i="1">
                    <a:latin typeface="Arial" charset="0"/>
                    <a:ea typeface="ＭＳ Ｐゴシック" pitchFamily="1" charset="-128"/>
                  </a:rPr>
                  <a:t>XBRL</a:t>
                </a:r>
              </a:p>
              <a:p>
                <a:pPr algn="ctr" eaLnBrk="0" hangingPunct="0"/>
                <a:r>
                  <a:rPr lang="en-US" sz="1400" i="1">
                    <a:latin typeface="Arial" charset="0"/>
                    <a:ea typeface="ＭＳ Ｐゴシック" pitchFamily="1" charset="-128"/>
                  </a:rPr>
                  <a:t>Taxonomy</a:t>
                </a:r>
              </a:p>
            </p:txBody>
          </p:sp>
        </p:grp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3365500" y="4586288"/>
            <a:ext cx="1006475" cy="1120775"/>
            <a:chOff x="603" y="1616"/>
            <a:chExt cx="742" cy="940"/>
          </a:xfrm>
        </p:grpSpPr>
        <p:sp>
          <p:nvSpPr>
            <p:cNvPr id="24589" name="Text Box 31"/>
            <p:cNvSpPr txBox="1">
              <a:spLocks noChangeArrowheads="1"/>
            </p:cNvSpPr>
            <p:nvPr/>
          </p:nvSpPr>
          <p:spPr bwMode="auto">
            <a:xfrm>
              <a:off x="603" y="2069"/>
              <a:ext cx="74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 b="0">
                  <a:latin typeface="Arial" charset="0"/>
                  <a:ea typeface="ＭＳ Ｐゴシック" pitchFamily="1" charset="-128"/>
                </a:rPr>
                <a:t>Business</a:t>
              </a:r>
            </a:p>
            <a:p>
              <a:pPr algn="ctr" eaLnBrk="0" hangingPunct="0"/>
              <a:r>
                <a:rPr lang="en-US" sz="1600" b="0">
                  <a:latin typeface="Arial" charset="0"/>
                  <a:ea typeface="ＭＳ Ｐゴシック" pitchFamily="1" charset="-128"/>
                </a:rPr>
                <a:t>user</a:t>
              </a:r>
            </a:p>
          </p:txBody>
        </p:sp>
        <p:pic>
          <p:nvPicPr>
            <p:cNvPr id="24590" name="Picture 3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3" y="1616"/>
              <a:ext cx="374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4" name="33 Flecha abajo"/>
          <p:cNvSpPr/>
          <p:nvPr/>
        </p:nvSpPr>
        <p:spPr bwMode="auto">
          <a:xfrm rot="10800000">
            <a:off x="6525481" y="3011321"/>
            <a:ext cx="500743" cy="1045029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4 Marcador de número de diapositiva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230ACE-16A0-4591-8160-8D79D65C9962}" type="slidenum">
              <a:rPr lang="es-ES_tradnl" smtClean="0"/>
              <a:pPr/>
              <a:t>9</a:t>
            </a:fld>
            <a:endParaRPr lang="es-ES_tradnl" smtClean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296863" y="3835400"/>
            <a:ext cx="8637587" cy="223202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r" eaLnBrk="0" hangingPunct="0"/>
            <a:r>
              <a:rPr lang="en-US" b="0" i="1">
                <a:latin typeface="Arial" charset="0"/>
                <a:ea typeface="ＭＳ Ｐゴシック" pitchFamily="1" charset="-128"/>
              </a:rPr>
              <a:t>Commercial banks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296863" y="1458913"/>
            <a:ext cx="8637587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r" eaLnBrk="0" hangingPunct="0"/>
            <a:r>
              <a:rPr lang="en-US" b="0" i="1">
                <a:latin typeface="Arial" charset="0"/>
                <a:ea typeface="ＭＳ Ｐゴシック" pitchFamily="1" charset="-128"/>
              </a:rPr>
              <a:t>Regulator</a:t>
            </a:r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filing and validation process (XBRL approach)</a:t>
            </a:r>
          </a:p>
        </p:txBody>
      </p:sp>
      <p:pic>
        <p:nvPicPr>
          <p:cNvPr id="2560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950" y="2765425"/>
            <a:ext cx="5746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413" y="4044950"/>
            <a:ext cx="5746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720725" y="23320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1600" b="0">
              <a:latin typeface="Arial" charset="0"/>
              <a:ea typeface="ＭＳ Ｐゴシック" pitchFamily="1" charset="-128"/>
            </a:endParaRPr>
          </a:p>
        </p:txBody>
      </p:sp>
      <p:pic>
        <p:nvPicPr>
          <p:cNvPr id="2560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3" y="1866900"/>
            <a:ext cx="508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6113" y="5132388"/>
            <a:ext cx="508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1" name="Line 10"/>
          <p:cNvSpPr>
            <a:spLocks noChangeShapeType="1"/>
          </p:cNvSpPr>
          <p:nvPr/>
        </p:nvSpPr>
        <p:spPr bwMode="auto">
          <a:xfrm>
            <a:off x="1403350" y="2179638"/>
            <a:ext cx="729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>
            <a:off x="1403350" y="3187700"/>
            <a:ext cx="729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1403350" y="4411663"/>
            <a:ext cx="729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25614" name="Line 13"/>
          <p:cNvSpPr>
            <a:spLocks noChangeShapeType="1"/>
          </p:cNvSpPr>
          <p:nvPr/>
        </p:nvSpPr>
        <p:spPr bwMode="auto">
          <a:xfrm>
            <a:off x="1403350" y="5492750"/>
            <a:ext cx="729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327150" y="3332163"/>
            <a:ext cx="1662113" cy="1100137"/>
            <a:chOff x="836" y="2387"/>
            <a:chExt cx="1047" cy="693"/>
          </a:xfrm>
        </p:grpSpPr>
        <p:sp>
          <p:nvSpPr>
            <p:cNvPr id="25627" name="Text Box 15"/>
            <p:cNvSpPr txBox="1">
              <a:spLocks noChangeArrowheads="1"/>
            </p:cNvSpPr>
            <p:nvPr/>
          </p:nvSpPr>
          <p:spPr bwMode="auto">
            <a:xfrm>
              <a:off x="836" y="2750"/>
              <a:ext cx="96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Data extraction</a:t>
              </a:r>
            </a:p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&amp; local validation</a:t>
              </a:r>
            </a:p>
          </p:txBody>
        </p:sp>
        <p:sp>
          <p:nvSpPr>
            <p:cNvPr id="25628" name="Line 16"/>
            <p:cNvSpPr>
              <a:spLocks noChangeShapeType="1"/>
            </p:cNvSpPr>
            <p:nvPr/>
          </p:nvSpPr>
          <p:spPr bwMode="auto">
            <a:xfrm flipV="1">
              <a:off x="1701" y="2387"/>
              <a:ext cx="18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403350" y="4484688"/>
            <a:ext cx="1428751" cy="1027112"/>
            <a:chOff x="884" y="3113"/>
            <a:chExt cx="900" cy="647"/>
          </a:xfrm>
        </p:grpSpPr>
        <p:sp>
          <p:nvSpPr>
            <p:cNvPr id="25625" name="Line 18"/>
            <p:cNvSpPr>
              <a:spLocks noChangeShapeType="1"/>
            </p:cNvSpPr>
            <p:nvPr/>
          </p:nvSpPr>
          <p:spPr bwMode="auto">
            <a:xfrm flipV="1">
              <a:off x="1338" y="3113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626" name="Text Box 19"/>
            <p:cNvSpPr txBox="1">
              <a:spLocks noChangeArrowheads="1"/>
            </p:cNvSpPr>
            <p:nvPr/>
          </p:nvSpPr>
          <p:spPr bwMode="auto">
            <a:xfrm>
              <a:off x="884" y="3430"/>
              <a:ext cx="90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Analysis</a:t>
              </a:r>
            </a:p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And corrections</a:t>
              </a:r>
            </a:p>
          </p:txBody>
        </p:sp>
      </p:grpSp>
      <p:sp>
        <p:nvSpPr>
          <p:cNvPr id="381972" name="Text Box 20"/>
          <p:cNvSpPr txBox="1">
            <a:spLocks noChangeArrowheads="1"/>
          </p:cNvSpPr>
          <p:nvPr/>
        </p:nvSpPr>
        <p:spPr bwMode="auto">
          <a:xfrm>
            <a:off x="3471863" y="1892300"/>
            <a:ext cx="4916487" cy="274638"/>
          </a:xfrm>
          <a:prstGeom prst="rect">
            <a:avLst/>
          </a:prstGeom>
          <a:gradFill rotWithShape="1">
            <a:gsLst>
              <a:gs pos="0">
                <a:srgbClr val="BDF2AC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200" b="0">
                <a:latin typeface="Arial" charset="0"/>
                <a:ea typeface="ＭＳ Ｐゴシック" pitchFamily="1" charset="-128"/>
              </a:rPr>
              <a:t>Analysis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497138" y="2179638"/>
            <a:ext cx="1268412" cy="955675"/>
            <a:chOff x="1573" y="1661"/>
            <a:chExt cx="799" cy="602"/>
          </a:xfrm>
        </p:grpSpPr>
        <p:sp>
          <p:nvSpPr>
            <p:cNvPr id="25623" name="Text Box 22"/>
            <p:cNvSpPr txBox="1">
              <a:spLocks noChangeArrowheads="1"/>
            </p:cNvSpPr>
            <p:nvPr/>
          </p:nvSpPr>
          <p:spPr bwMode="auto">
            <a:xfrm>
              <a:off x="1573" y="2069"/>
              <a:ext cx="79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0" dirty="0">
                  <a:latin typeface="Arial" charset="0"/>
                  <a:ea typeface="ＭＳ Ｐゴシック" pitchFamily="1" charset="-128"/>
                </a:rPr>
                <a:t>Validation OK</a:t>
              </a:r>
            </a:p>
          </p:txBody>
        </p:sp>
        <p:sp>
          <p:nvSpPr>
            <p:cNvPr id="25624" name="Line 23"/>
            <p:cNvSpPr>
              <a:spLocks noChangeShapeType="1"/>
            </p:cNvSpPr>
            <p:nvPr/>
          </p:nvSpPr>
          <p:spPr bwMode="auto">
            <a:xfrm flipV="1">
              <a:off x="1973" y="1661"/>
              <a:ext cx="18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619" name="Line 24"/>
          <p:cNvSpPr>
            <a:spLocks noChangeShapeType="1"/>
          </p:cNvSpPr>
          <p:nvPr/>
        </p:nvSpPr>
        <p:spPr bwMode="auto">
          <a:xfrm>
            <a:off x="250825" y="3835400"/>
            <a:ext cx="87137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621" name="Text Box 22"/>
          <p:cNvSpPr txBox="1">
            <a:spLocks noChangeArrowheads="1"/>
          </p:cNvSpPr>
          <p:nvPr/>
        </p:nvSpPr>
        <p:spPr bwMode="auto">
          <a:xfrm flipV="1">
            <a:off x="2476500" y="3309610"/>
            <a:ext cx="184150" cy="27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1200" b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72" grpId="0" animBg="1"/>
    </p:bldLst>
  </p:timing>
</p:sld>
</file>

<file path=ppt/theme/theme1.xml><?xml version="1.0" encoding="utf-8"?>
<a:theme xmlns:a="http://schemas.openxmlformats.org/drawingml/2006/main" name="tips_tricks_and_traps">
  <a:themeElements>
    <a:clrScheme name="tips_tricks_and_traps 13">
      <a:dk1>
        <a:srgbClr val="000000"/>
      </a:dk1>
      <a:lt1>
        <a:srgbClr val="FFFFFF"/>
      </a:lt1>
      <a:dk2>
        <a:srgbClr val="000000"/>
      </a:dk2>
      <a:lt2>
        <a:srgbClr val="D6AB98"/>
      </a:lt2>
      <a:accent1>
        <a:srgbClr val="B35C48"/>
      </a:accent1>
      <a:accent2>
        <a:srgbClr val="858585"/>
      </a:accent2>
      <a:accent3>
        <a:srgbClr val="FFFFFF"/>
      </a:accent3>
      <a:accent4>
        <a:srgbClr val="000000"/>
      </a:accent4>
      <a:accent5>
        <a:srgbClr val="D6B5B1"/>
      </a:accent5>
      <a:accent6>
        <a:srgbClr val="787878"/>
      </a:accent6>
      <a:hlink>
        <a:srgbClr val="DE9738"/>
      </a:hlink>
      <a:folHlink>
        <a:srgbClr val="643C28"/>
      </a:folHlink>
    </a:clrScheme>
    <a:fontScheme name="tips_tricks_and_traps">
      <a:majorFont>
        <a:latin typeface="BdE Neue Helvetica 55 Roman"/>
        <a:ea typeface=""/>
        <a:cs typeface=""/>
      </a:majorFont>
      <a:minorFont>
        <a:latin typeface="BdE Neue Helvetica 55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lnDef>
  </a:objectDefaults>
  <a:extraClrSchemeLst>
    <a:extraClrScheme>
      <a:clrScheme name="tips_tricks_and_tra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ps_tricks_and_trap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ps_tricks_and_trap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ps_tricks_and_trap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ps_tricks_and_trap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ps_tricks_and_trap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ps_tricks_and_trap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ps_tricks_and_trap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ps_tricks_and_trap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ps_tricks_and_trap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ps_tricks_and_trap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ps_tricks_and_trap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ps_tricks_and_traps 13">
        <a:dk1>
          <a:srgbClr val="000000"/>
        </a:dk1>
        <a:lt1>
          <a:srgbClr val="FFFFFF"/>
        </a:lt1>
        <a:dk2>
          <a:srgbClr val="000000"/>
        </a:dk2>
        <a:lt2>
          <a:srgbClr val="D6AB98"/>
        </a:lt2>
        <a:accent1>
          <a:srgbClr val="B35C48"/>
        </a:accent1>
        <a:accent2>
          <a:srgbClr val="858585"/>
        </a:accent2>
        <a:accent3>
          <a:srgbClr val="FFFFFF"/>
        </a:accent3>
        <a:accent4>
          <a:srgbClr val="000000"/>
        </a:accent4>
        <a:accent5>
          <a:srgbClr val="D6B5B1"/>
        </a:accent5>
        <a:accent6>
          <a:srgbClr val="787878"/>
        </a:accent6>
        <a:hlink>
          <a:srgbClr val="DE9738"/>
        </a:hlink>
        <a:folHlink>
          <a:srgbClr val="643C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dE Neue Helvetica 55 Roman" pitchFamily="34" charset="0"/>
          </a:defRPr>
        </a:defPPr>
      </a:lstStyle>
    </a:lnDef>
  </a:objectDefaults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3">
        <a:dk1>
          <a:srgbClr val="000000"/>
        </a:dk1>
        <a:lt1>
          <a:srgbClr val="FFFFFF"/>
        </a:lt1>
        <a:dk2>
          <a:srgbClr val="000000"/>
        </a:dk2>
        <a:lt2>
          <a:srgbClr val="D6AB98"/>
        </a:lt2>
        <a:accent1>
          <a:srgbClr val="B35C48"/>
        </a:accent1>
        <a:accent2>
          <a:srgbClr val="858585"/>
        </a:accent2>
        <a:accent3>
          <a:srgbClr val="FFFFFF"/>
        </a:accent3>
        <a:accent4>
          <a:srgbClr val="000000"/>
        </a:accent4>
        <a:accent5>
          <a:srgbClr val="D6B5B1"/>
        </a:accent5>
        <a:accent6>
          <a:srgbClr val="787878"/>
        </a:accent6>
        <a:hlink>
          <a:srgbClr val="DE9738"/>
        </a:hlink>
        <a:folHlink>
          <a:srgbClr val="643C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tips_tricks_and_traps</Template>
  <TotalTime>6998</TotalTime>
  <Words>889</Words>
  <Application>Microsoft Office PowerPoint</Application>
  <PresentationFormat>Presentación en pantalla (4:3)</PresentationFormat>
  <Paragraphs>316</Paragraphs>
  <Slides>17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19" baseType="lpstr">
      <vt:lpstr>tips_tricks_and_traps</vt:lpstr>
      <vt:lpstr>Diseño personalizado</vt:lpstr>
      <vt:lpstr>Diapositiva 1</vt:lpstr>
      <vt:lpstr>Diapositiva 2</vt:lpstr>
      <vt:lpstr>Diapositiva 3</vt:lpstr>
      <vt:lpstr>Regulatory banking reporting at Banco de España</vt:lpstr>
      <vt:lpstr>Implementation of a new regulation law (classic approach)</vt:lpstr>
      <vt:lpstr>Data filing and validation process (classic approach)</vt:lpstr>
      <vt:lpstr>Complexity of the whole process</vt:lpstr>
      <vt:lpstr>Implementation of a new regulation law (XBRL approach)</vt:lpstr>
      <vt:lpstr>Data filing and validation process (XBRL approach)</vt:lpstr>
      <vt:lpstr>XBRL Projects</vt:lpstr>
      <vt:lpstr>XBRL Projects</vt:lpstr>
      <vt:lpstr>Implementation</vt:lpstr>
      <vt:lpstr>Implementation</vt:lpstr>
      <vt:lpstr>XBRL Projects</vt:lpstr>
      <vt:lpstr>Former approach</vt:lpstr>
      <vt:lpstr>Conclusions</vt:lpstr>
      <vt:lpstr>Diapositiva 17</vt:lpstr>
    </vt:vector>
  </TitlesOfParts>
  <Company>Banco de España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Víctor Morilla</dc:creator>
  <cp:lastModifiedBy>infboi</cp:lastModifiedBy>
  <cp:revision>199</cp:revision>
  <dcterms:created xsi:type="dcterms:W3CDTF">2006-11-17T07:38:14Z</dcterms:created>
  <dcterms:modified xsi:type="dcterms:W3CDTF">2010-04-21T12:51:00Z</dcterms:modified>
</cp:coreProperties>
</file>